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90" r:id="rId4"/>
    <p:sldId id="306" r:id="rId5"/>
    <p:sldId id="313" r:id="rId6"/>
    <p:sldId id="293" r:id="rId7"/>
    <p:sldId id="302" r:id="rId8"/>
    <p:sldId id="308" r:id="rId9"/>
    <p:sldId id="314" r:id="rId10"/>
    <p:sldId id="315" r:id="rId11"/>
    <p:sldId id="298" r:id="rId12"/>
    <p:sldId id="261" r:id="rId13"/>
    <p:sldId id="278" r:id="rId14"/>
    <p:sldId id="284" r:id="rId15"/>
    <p:sldId id="289" r:id="rId16"/>
    <p:sldId id="286" r:id="rId17"/>
    <p:sldId id="287" r:id="rId18"/>
    <p:sldId id="274" r:id="rId19"/>
    <p:sldId id="30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2501"/>
    <a:srgbClr val="FE6835"/>
    <a:srgbClr val="F3EA37"/>
    <a:srgbClr val="FEA022"/>
    <a:srgbClr val="F8F8F8"/>
    <a:srgbClr val="A2B4F6"/>
    <a:srgbClr val="2C34D4"/>
    <a:srgbClr val="FF9B99"/>
    <a:srgbClr val="F5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6314" autoAdjust="0"/>
  </p:normalViewPr>
  <p:slideViewPr>
    <p:cSldViewPr snapToGrid="0" showGuides="1">
      <p:cViewPr varScale="1">
        <p:scale>
          <a:sx n="85" d="100"/>
          <a:sy n="85" d="100"/>
        </p:scale>
        <p:origin x="6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7788-7E83-46FA-AD63-5FEC81E052A6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0F3E-62B4-489C-A384-86229AF312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14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86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137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1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969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863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52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9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16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526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40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找跟興</a:t>
            </a:r>
            <a:r>
              <a:rPr lang="zh-TW" altLang="en-US" sz="12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趣相符的題材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1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聽眾收聽目的</a:t>
            </a:r>
            <a:endParaRPr lang="en-US" altLang="zh-CN" dirty="0"/>
          </a:p>
          <a:p>
            <a:r>
              <a:rPr lang="en-US" altLang="zh-TW" dirty="0"/>
              <a:t>50.2%</a:t>
            </a:r>
            <a:r>
              <a:rPr lang="zh-TW" altLang="en-US" dirty="0"/>
              <a:t> </a:t>
            </a:r>
            <a:r>
              <a:rPr lang="zh-CN" altLang="en-US" dirty="0"/>
              <a:t>找跟興</a:t>
            </a:r>
            <a:r>
              <a:rPr lang="zh-TW" altLang="en-US" dirty="0"/>
              <a:t>趣相符的題材</a:t>
            </a:r>
            <a:endParaRPr lang="en-US" altLang="zh-TW" dirty="0"/>
          </a:p>
          <a:p>
            <a:r>
              <a:rPr lang="en-US" altLang="zh-TW" dirty="0"/>
              <a:t>48.9%</a:t>
            </a:r>
            <a:r>
              <a:rPr lang="zh-TW" altLang="en-US" dirty="0"/>
              <a:t> </a:t>
            </a:r>
            <a:r>
              <a:rPr lang="zh-CN" altLang="en-US" dirty="0"/>
              <a:t>提升專</a:t>
            </a:r>
            <a:r>
              <a:rPr lang="zh-TW" altLang="en-US" dirty="0"/>
              <a:t>業領域知識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1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美國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年甚至被稱為是「台灣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Podcast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元年」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對台灣人而言這是一個很新起的產業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882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個頻道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美國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年甚至被稱為是「台灣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Podcast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元年」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對台灣人而言這是一個很新起的產業</a:t>
            </a:r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882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個頻道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2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4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3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為了方便使用者學習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0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為了方便使用者學習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C0F3E-62B4-489C-A384-86229AF3124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25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0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78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8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44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8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63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0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CE7D-4452-4E00-91FA-154ABE755784}" type="datetimeFigureOut">
              <a:rPr lang="zh-CN" altLang="en-US" smtClean="0"/>
              <a:t>2021/1/15</a:t>
            </a:fld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3EE1C-084C-4D08-ACFC-DB9397C1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4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756786" y="902650"/>
            <a:ext cx="8649956" cy="4812009"/>
            <a:chOff x="1756786" y="947474"/>
            <a:chExt cx="8649956" cy="4812009"/>
          </a:xfrm>
        </p:grpSpPr>
        <p:sp>
          <p:nvSpPr>
            <p:cNvPr id="3" name="矩形 2"/>
            <p:cNvSpPr/>
            <p:nvPr/>
          </p:nvSpPr>
          <p:spPr>
            <a:xfrm>
              <a:off x="2046514" y="1215116"/>
              <a:ext cx="8360228" cy="4544367"/>
            </a:xfrm>
            <a:prstGeom prst="rect">
              <a:avLst/>
            </a:prstGeom>
            <a:pattFill prst="wdDnDiag">
              <a:fgClr>
                <a:srgbClr val="FE6835"/>
              </a:fgClr>
              <a:bgClr>
                <a:schemeClr val="bg1"/>
              </a:bgClr>
            </a:patt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56786" y="947474"/>
              <a:ext cx="8360228" cy="4544367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12155" y="5276431"/>
            <a:ext cx="5766920" cy="750694"/>
            <a:chOff x="4333111" y="5276431"/>
            <a:chExt cx="3300427" cy="750694"/>
          </a:xfrm>
        </p:grpSpPr>
        <p:sp>
          <p:nvSpPr>
            <p:cNvPr id="6" name="矩形 5"/>
            <p:cNvSpPr/>
            <p:nvPr/>
          </p:nvSpPr>
          <p:spPr>
            <a:xfrm>
              <a:off x="4333111" y="5276431"/>
              <a:ext cx="3300427" cy="750694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79066" y="5420945"/>
              <a:ext cx="3254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Programmer 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：</a:t>
              </a:r>
              <a:r>
                <a:rPr lang="zh-TW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梅凱茵   郭漢均   楊育昇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151245" y="1965771"/>
            <a:ext cx="7152279" cy="15696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9600" b="1" dirty="0" smtClean="0">
                <a:ln w="28575">
                  <a:solidFill>
                    <a:schemeClr val="bg1"/>
                  </a:solidFill>
                </a:ln>
                <a:solidFill>
                  <a:srgbClr val="FE683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Money</a:t>
            </a:r>
            <a:r>
              <a:rPr lang="en-US" altLang="zh-TW" sz="9600" b="1" dirty="0" smtClean="0"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E683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en-US" altLang="zh-TW" sz="9600" b="1" dirty="0" smtClean="0">
                <a:ln w="28575">
                  <a:solidFill>
                    <a:schemeClr val="bg1"/>
                  </a:solidFill>
                </a:ln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Podcast</a:t>
            </a:r>
            <a:endParaRPr lang="zh-CN" altLang="en-US" sz="9600" b="1" dirty="0">
              <a:ln w="28575">
                <a:solidFill>
                  <a:schemeClr val="bg1"/>
                </a:solidFill>
              </a:ln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26581" y="3585460"/>
            <a:ext cx="6820627" cy="347407"/>
            <a:chOff x="2526584" y="3437853"/>
            <a:chExt cx="6820627" cy="347407"/>
          </a:xfrm>
        </p:grpSpPr>
        <p:sp>
          <p:nvSpPr>
            <p:cNvPr id="10" name="矩形 9"/>
            <p:cNvSpPr/>
            <p:nvPr/>
          </p:nvSpPr>
          <p:spPr>
            <a:xfrm>
              <a:off x="2526584" y="3437853"/>
              <a:ext cx="6820627" cy="347407"/>
            </a:xfrm>
            <a:prstGeom prst="rect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94145" y="3446706"/>
              <a:ext cx="6685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b="1" dirty="0" err="1" smtClean="0">
                  <a:solidFill>
                    <a:schemeClr val="bg1"/>
                  </a:solidFill>
                  <a:latin typeface="+mj-lt"/>
                </a:rPr>
                <a:t>CMoney</a:t>
              </a:r>
              <a:r>
                <a:rPr lang="en-US" altLang="zh-TW" sz="16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zh-TW" altLang="en-US" sz="1600" b="1" dirty="0" smtClean="0">
                  <a:solidFill>
                    <a:schemeClr val="bg1"/>
                  </a:solidFill>
                  <a:latin typeface="+mj-lt"/>
                </a:rPr>
                <a:t>戰鬥營</a:t>
              </a:r>
              <a:endParaRPr lang="zh-CN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251208" y="4060343"/>
            <a:ext cx="6096000" cy="497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E683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Enjoy </a:t>
            </a:r>
            <a:r>
              <a:rPr lang="en-US" altLang="zh-TW" sz="2000" b="1" dirty="0">
                <a:solidFill>
                  <a:srgbClr val="FE683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your financial podcast</a:t>
            </a:r>
            <a:endParaRPr lang="zh-CN" altLang="en-US" sz="2000" b="1" dirty="0">
              <a:solidFill>
                <a:srgbClr val="FE683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29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9760890-3E1E-1243-9410-61D7F8EF5C9C}"/>
              </a:ext>
            </a:extLst>
          </p:cNvPr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9001" y="1650821"/>
            <a:ext cx="2947751" cy="4310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椭圆 22"/>
          <p:cNvSpPr/>
          <p:nvPr/>
        </p:nvSpPr>
        <p:spPr>
          <a:xfrm rot="1189116">
            <a:off x="10912756" y="172833"/>
            <a:ext cx="910772" cy="910772"/>
          </a:xfrm>
          <a:prstGeom prst="ellipse">
            <a:avLst/>
          </a:prstGeom>
          <a:noFill/>
          <a:ln w="38100">
            <a:solidFill>
              <a:srgbClr val="F5C5DA"/>
            </a:solidFill>
          </a:ln>
          <a:effectLst>
            <a:outerShdw blurRad="1143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等腰三角形 23"/>
          <p:cNvSpPr/>
          <p:nvPr/>
        </p:nvSpPr>
        <p:spPr>
          <a:xfrm rot="12600000">
            <a:off x="1052338" y="1840319"/>
            <a:ext cx="1593480" cy="132720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E0524C8-5D60-5540-AC5A-D41CA155A1A3}"/>
              </a:ext>
            </a:extLst>
          </p:cNvPr>
          <p:cNvSpPr/>
          <p:nvPr/>
        </p:nvSpPr>
        <p:spPr>
          <a:xfrm>
            <a:off x="7309696" y="1555421"/>
            <a:ext cx="2947751" cy="4310743"/>
          </a:xfrm>
          <a:prstGeom prst="rect">
            <a:avLst/>
          </a:prstGeom>
          <a:solidFill>
            <a:srgbClr val="A2B4F6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等腰三角形 23">
            <a:extLst>
              <a:ext uri="{FF2B5EF4-FFF2-40B4-BE49-F238E27FC236}">
                <a16:creationId xmlns:a16="http://schemas.microsoft.com/office/drawing/2014/main" id="{27DD0448-2E68-494A-A0D1-3EA94B9E7FFB}"/>
              </a:ext>
            </a:extLst>
          </p:cNvPr>
          <p:cNvSpPr/>
          <p:nvPr/>
        </p:nvSpPr>
        <p:spPr>
          <a:xfrm rot="12600000">
            <a:off x="5933033" y="1744919"/>
            <a:ext cx="1593480" cy="1327205"/>
          </a:xfrm>
          <a:prstGeom prst="triangle">
            <a:avLst/>
          </a:prstGeom>
          <a:solidFill>
            <a:srgbClr val="2C34D4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4EA573A-9DFA-2B47-BE72-8D42FBA8B77A}"/>
              </a:ext>
            </a:extLst>
          </p:cNvPr>
          <p:cNvSpPr txBox="1"/>
          <p:nvPr/>
        </p:nvSpPr>
        <p:spPr>
          <a:xfrm>
            <a:off x="6430571" y="1841788"/>
            <a:ext cx="102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開車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08148" y="1955480"/>
            <a:ext cx="122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8640BEE-B489-4D49-A8DF-321949129173}"/>
              </a:ext>
            </a:extLst>
          </p:cNvPr>
          <p:cNvGrpSpPr/>
          <p:nvPr/>
        </p:nvGrpSpPr>
        <p:grpSpPr>
          <a:xfrm>
            <a:off x="1796362" y="3298811"/>
            <a:ext cx="457598" cy="446366"/>
            <a:chOff x="6570581" y="1611179"/>
            <a:chExt cx="721629" cy="659748"/>
          </a:xfrm>
        </p:grpSpPr>
        <p:sp>
          <p:nvSpPr>
            <p:cNvPr id="18" name="椭圆 7">
              <a:extLst>
                <a:ext uri="{FF2B5EF4-FFF2-40B4-BE49-F238E27FC236}">
                  <a16:creationId xmlns:a16="http://schemas.microsoft.com/office/drawing/2014/main" id="{6E3B80FA-D5C3-8041-82BD-7E39424928B1}"/>
                </a:ext>
              </a:extLst>
            </p:cNvPr>
            <p:cNvSpPr/>
            <p:nvPr/>
          </p:nvSpPr>
          <p:spPr>
            <a:xfrm>
              <a:off x="6672105" y="1650822"/>
              <a:ext cx="620105" cy="620105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椭圆 8">
              <a:extLst>
                <a:ext uri="{FF2B5EF4-FFF2-40B4-BE49-F238E27FC236}">
                  <a16:creationId xmlns:a16="http://schemas.microsoft.com/office/drawing/2014/main" id="{4F995A0F-960A-DB48-86CA-B29A7FE8C65A}"/>
                </a:ext>
              </a:extLst>
            </p:cNvPr>
            <p:cNvSpPr/>
            <p:nvPr/>
          </p:nvSpPr>
          <p:spPr>
            <a:xfrm>
              <a:off x="6570581" y="1611179"/>
              <a:ext cx="643191" cy="620105"/>
            </a:xfrm>
            <a:prstGeom prst="ellipse">
              <a:avLst/>
            </a:prstGeom>
            <a:solidFill>
              <a:srgbClr val="F3EA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52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D3046D2-CD8E-854C-97FC-7C69FE750F3E}"/>
              </a:ext>
            </a:extLst>
          </p:cNvPr>
          <p:cNvSpPr/>
          <p:nvPr/>
        </p:nvSpPr>
        <p:spPr>
          <a:xfrm>
            <a:off x="1047923" y="391345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留言時間戳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FE42E01-6FEB-9D4B-B73A-A80A5B49F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0877" y="605471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60283B8-A6E2-B949-BC1E-8AD512C4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931" y="696983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FE42E01-6FEB-9D4B-B73A-A80A5B49F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14" t="45057" r="15908" b="42370"/>
          <a:stretch/>
        </p:blipFill>
        <p:spPr>
          <a:xfrm>
            <a:off x="4065304" y="2981917"/>
            <a:ext cx="1446820" cy="1130328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19310123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9760890-3E1E-1243-9410-61D7F8EF5C9C}"/>
              </a:ext>
            </a:extLst>
          </p:cNvPr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9001" y="1650821"/>
            <a:ext cx="2947751" cy="43107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椭圆 22"/>
          <p:cNvSpPr/>
          <p:nvPr/>
        </p:nvSpPr>
        <p:spPr>
          <a:xfrm rot="1189116">
            <a:off x="10912756" y="172833"/>
            <a:ext cx="910772" cy="910772"/>
          </a:xfrm>
          <a:prstGeom prst="ellipse">
            <a:avLst/>
          </a:prstGeom>
          <a:noFill/>
          <a:ln w="38100">
            <a:solidFill>
              <a:srgbClr val="F5C5DA"/>
            </a:solidFill>
          </a:ln>
          <a:effectLst>
            <a:outerShdw blurRad="1143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等腰三角形 23"/>
          <p:cNvSpPr/>
          <p:nvPr/>
        </p:nvSpPr>
        <p:spPr>
          <a:xfrm rot="12600000">
            <a:off x="1052338" y="1840319"/>
            <a:ext cx="1593480" cy="1327205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532671" y="2121854"/>
            <a:ext cx="1227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媒體庫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00" y="867600"/>
            <a:ext cx="2987406" cy="5313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00" y="867081"/>
            <a:ext cx="2983656" cy="5314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0E0524C8-5D60-5540-AC5A-D41CA155A1A3}"/>
              </a:ext>
            </a:extLst>
          </p:cNvPr>
          <p:cNvSpPr/>
          <p:nvPr/>
        </p:nvSpPr>
        <p:spPr>
          <a:xfrm>
            <a:off x="7309696" y="1555421"/>
            <a:ext cx="2947751" cy="4310743"/>
          </a:xfrm>
          <a:prstGeom prst="rect">
            <a:avLst/>
          </a:prstGeom>
          <a:solidFill>
            <a:srgbClr val="A2B4F6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等腰三角形 23">
            <a:extLst>
              <a:ext uri="{FF2B5EF4-FFF2-40B4-BE49-F238E27FC236}">
                <a16:creationId xmlns:a16="http://schemas.microsoft.com/office/drawing/2014/main" id="{27DD0448-2E68-494A-A0D1-3EA94B9E7FFB}"/>
              </a:ext>
            </a:extLst>
          </p:cNvPr>
          <p:cNvSpPr/>
          <p:nvPr/>
        </p:nvSpPr>
        <p:spPr>
          <a:xfrm rot="12600000">
            <a:off x="5933033" y="1744919"/>
            <a:ext cx="1593480" cy="1327205"/>
          </a:xfrm>
          <a:prstGeom prst="triangle">
            <a:avLst/>
          </a:prstGeom>
          <a:solidFill>
            <a:srgbClr val="2C34D4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4EA573A-9DFA-2B47-BE72-8D42FBA8B77A}"/>
              </a:ext>
            </a:extLst>
          </p:cNvPr>
          <p:cNvSpPr txBox="1"/>
          <p:nvPr/>
        </p:nvSpPr>
        <p:spPr>
          <a:xfrm>
            <a:off x="6430571" y="1841788"/>
            <a:ext cx="102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會員中心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D122302-869C-5F46-9F2D-A91F4E6314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95" y="772200"/>
            <a:ext cx="2987406" cy="531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496378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022" y="1022995"/>
            <a:ext cx="8649956" cy="4812009"/>
            <a:chOff x="1756786" y="947474"/>
            <a:chExt cx="8649956" cy="4812009"/>
          </a:xfrm>
        </p:grpSpPr>
        <p:sp>
          <p:nvSpPr>
            <p:cNvPr id="3" name="矩形 2"/>
            <p:cNvSpPr/>
            <p:nvPr/>
          </p:nvSpPr>
          <p:spPr>
            <a:xfrm>
              <a:off x="2046514" y="1215116"/>
              <a:ext cx="8360228" cy="4544367"/>
            </a:xfrm>
            <a:prstGeom prst="rect">
              <a:avLst/>
            </a:prstGeom>
            <a:pattFill prst="wdDnDiag">
              <a:fgClr>
                <a:srgbClr val="FE6835"/>
              </a:fgClr>
              <a:bgClr>
                <a:schemeClr val="bg1"/>
              </a:bgClr>
            </a:patt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756786" y="947474"/>
              <a:ext cx="8360228" cy="4544367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等腰三角形 8"/>
          <p:cNvSpPr/>
          <p:nvPr/>
        </p:nvSpPr>
        <p:spPr>
          <a:xfrm rot="4791972">
            <a:off x="2180604" y="444222"/>
            <a:ext cx="1328660" cy="1145397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9203627">
            <a:off x="5557170" y="2269392"/>
            <a:ext cx="482380" cy="41584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5888956" y="2702928"/>
            <a:ext cx="3640853" cy="677108"/>
          </a:xfrm>
          <a:prstGeom prst="rect">
            <a:avLst/>
          </a:prstGeom>
          <a:noFill/>
          <a:ln w="50800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TW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技術實現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09182" y="2474763"/>
            <a:ext cx="3082391" cy="1640830"/>
            <a:chOff x="2183601" y="2511641"/>
            <a:chExt cx="3082391" cy="1640830"/>
          </a:xfrm>
        </p:grpSpPr>
        <p:sp>
          <p:nvSpPr>
            <p:cNvPr id="13" name="椭圆 12"/>
            <p:cNvSpPr/>
            <p:nvPr/>
          </p:nvSpPr>
          <p:spPr>
            <a:xfrm>
              <a:off x="2433188" y="2585398"/>
              <a:ext cx="2832804" cy="1567073"/>
            </a:xfrm>
            <a:prstGeom prst="ellipse">
              <a:avLst/>
            </a:prstGeom>
            <a:solidFill>
              <a:srgbClr val="FE683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38679" y="2950425"/>
              <a:ext cx="26523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Part four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183601" y="2511641"/>
              <a:ext cx="2832804" cy="15670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516327" y="3380036"/>
            <a:ext cx="4386112" cy="371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Technical realization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16" name="等腰三角形 15"/>
          <p:cNvSpPr/>
          <p:nvPr/>
        </p:nvSpPr>
        <p:spPr>
          <a:xfrm rot="11700000">
            <a:off x="8620785" y="5343220"/>
            <a:ext cx="1010625" cy="868969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99282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</a:t>
            </a:r>
            <a:r>
              <a:rPr lang="zh-TW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實現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99026" y="1440704"/>
            <a:ext cx="3250383" cy="4733853"/>
            <a:chOff x="780379" y="1947121"/>
            <a:chExt cx="3250383" cy="4733853"/>
          </a:xfrm>
        </p:grpSpPr>
        <p:grpSp>
          <p:nvGrpSpPr>
            <p:cNvPr id="7" name="群組 6"/>
            <p:cNvGrpSpPr/>
            <p:nvPr/>
          </p:nvGrpSpPr>
          <p:grpSpPr>
            <a:xfrm>
              <a:off x="780379" y="1947121"/>
              <a:ext cx="3250383" cy="4733853"/>
              <a:chOff x="1407085" y="2984758"/>
              <a:chExt cx="3250383" cy="4733853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407085" y="2984758"/>
                <a:ext cx="1949065" cy="643773"/>
                <a:chOff x="1407085" y="2984758"/>
                <a:chExt cx="1949065" cy="643773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407085" y="2987110"/>
                  <a:ext cx="1949065" cy="641421"/>
                  <a:chOff x="1366891" y="1930957"/>
                  <a:chExt cx="1949065" cy="641421"/>
                </a:xfrm>
              </p:grpSpPr>
              <p:sp>
                <p:nvSpPr>
                  <p:cNvPr id="31" name="矩形标注 30"/>
                  <p:cNvSpPr/>
                  <p:nvPr/>
                </p:nvSpPr>
                <p:spPr>
                  <a:xfrm>
                    <a:off x="1487156" y="2009670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rgbClr val="FE6835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" name="矩形标注 32"/>
                  <p:cNvSpPr/>
                  <p:nvPr/>
                </p:nvSpPr>
                <p:spPr>
                  <a:xfrm>
                    <a:off x="1366891" y="1930957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41" name="文本框 40"/>
                <p:cNvSpPr txBox="1"/>
                <p:nvPr/>
              </p:nvSpPr>
              <p:spPr>
                <a:xfrm>
                  <a:off x="1721801" y="2984758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8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梅凱茵</a:t>
                  </a:r>
                  <a:endParaRPr lang="zh-CN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2152562" y="3938573"/>
                <a:ext cx="2504906" cy="3780038"/>
                <a:chOff x="2052078" y="3429751"/>
                <a:chExt cx="2504906" cy="3780038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2052078" y="3706280"/>
                  <a:ext cx="2306548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We must accept finite disappointment, but we must never lose infinite hope. </a:t>
                  </a:r>
                  <a:endPara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2611681" y="3429751"/>
                  <a:ext cx="12105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输入标题</a:t>
                  </a: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2178759" y="3462119"/>
                  <a:ext cx="2378225" cy="3747670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2204478" y="3858680"/>
                  <a:ext cx="2306548" cy="3758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3045807" y="3564773"/>
                  <a:ext cx="6238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0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IOS</a:t>
                  </a:r>
                  <a:endPara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71" name="矩形 70"/>
            <p:cNvSpPr/>
            <p:nvPr/>
          </p:nvSpPr>
          <p:spPr>
            <a:xfrm>
              <a:off x="1694779" y="3396637"/>
              <a:ext cx="2278244" cy="321934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6" name="Picture 2" descr="ios-tutorial · GitHub Topics · GitHu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701" y="3378544"/>
              <a:ext cx="2243322" cy="1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群組 14"/>
          <p:cNvGrpSpPr/>
          <p:nvPr/>
        </p:nvGrpSpPr>
        <p:grpSpPr>
          <a:xfrm>
            <a:off x="4196498" y="1440704"/>
            <a:ext cx="3276798" cy="4733852"/>
            <a:chOff x="4075153" y="1957315"/>
            <a:chExt cx="3276798" cy="4733852"/>
          </a:xfrm>
        </p:grpSpPr>
        <p:grpSp>
          <p:nvGrpSpPr>
            <p:cNvPr id="9" name="群組 8"/>
            <p:cNvGrpSpPr/>
            <p:nvPr/>
          </p:nvGrpSpPr>
          <p:grpSpPr>
            <a:xfrm>
              <a:off x="4075153" y="1957315"/>
              <a:ext cx="3276798" cy="4733852"/>
              <a:chOff x="4075153" y="1957315"/>
              <a:chExt cx="3276798" cy="4733852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4075153" y="1957315"/>
                <a:ext cx="1949065" cy="641421"/>
                <a:chOff x="4011283" y="2177228"/>
                <a:chExt cx="1949065" cy="641421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4011283" y="2177228"/>
                  <a:ext cx="1949065" cy="641421"/>
                  <a:chOff x="1366891" y="1930957"/>
                  <a:chExt cx="1949065" cy="641421"/>
                </a:xfrm>
              </p:grpSpPr>
              <p:sp>
                <p:nvSpPr>
                  <p:cNvPr id="36" name="矩形标注 35"/>
                  <p:cNvSpPr/>
                  <p:nvPr/>
                </p:nvSpPr>
                <p:spPr>
                  <a:xfrm>
                    <a:off x="1487156" y="2009670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rgbClr val="FE6835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7" name="矩形标注 36"/>
                  <p:cNvSpPr/>
                  <p:nvPr/>
                </p:nvSpPr>
                <p:spPr>
                  <a:xfrm>
                    <a:off x="1366891" y="1930957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42" name="文本框 41"/>
                <p:cNvSpPr txBox="1"/>
                <p:nvPr/>
              </p:nvSpPr>
              <p:spPr>
                <a:xfrm>
                  <a:off x="4320081" y="2196972"/>
                  <a:ext cx="1261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8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楊育昇</a:t>
                  </a:r>
                  <a:endParaRPr lang="zh-CN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4847045" y="2913929"/>
                <a:ext cx="2504906" cy="3777238"/>
                <a:chOff x="2052078" y="3429751"/>
                <a:chExt cx="2504906" cy="377723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2052078" y="3706280"/>
                  <a:ext cx="2306548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We must accept finite disappointment, but we must never lose infinite hope. </a:t>
                  </a:r>
                  <a:endPara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2611681" y="3429751"/>
                  <a:ext cx="12105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输入标题</a:t>
                  </a: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2178759" y="3462118"/>
                  <a:ext cx="2378225" cy="3744871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2204478" y="3858680"/>
                  <a:ext cx="2306548" cy="37587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988493" y="3551780"/>
                  <a:ext cx="62388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0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IOS</a:t>
                  </a:r>
                  <a:endPara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70" name="矩形 69"/>
            <p:cNvSpPr/>
            <p:nvPr/>
          </p:nvSpPr>
          <p:spPr>
            <a:xfrm>
              <a:off x="5049677" y="3396636"/>
              <a:ext cx="2253037" cy="322953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8" name="Picture 2" descr="ios-tutorial · GitHub Topics · GitHu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677" y="3403700"/>
              <a:ext cx="2243322" cy="126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群組 16"/>
          <p:cNvGrpSpPr/>
          <p:nvPr/>
        </p:nvGrpSpPr>
        <p:grpSpPr>
          <a:xfrm>
            <a:off x="7619310" y="1440704"/>
            <a:ext cx="3327039" cy="4733852"/>
            <a:chOff x="7347581" y="1949766"/>
            <a:chExt cx="3327039" cy="4733852"/>
          </a:xfrm>
        </p:grpSpPr>
        <p:grpSp>
          <p:nvGrpSpPr>
            <p:cNvPr id="10" name="群組 9"/>
            <p:cNvGrpSpPr/>
            <p:nvPr/>
          </p:nvGrpSpPr>
          <p:grpSpPr>
            <a:xfrm>
              <a:off x="7347581" y="1949766"/>
              <a:ext cx="3327039" cy="4733852"/>
              <a:chOff x="6898666" y="943309"/>
              <a:chExt cx="3327039" cy="4733852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6898666" y="943309"/>
                <a:ext cx="1949065" cy="641421"/>
                <a:chOff x="6705915" y="915951"/>
                <a:chExt cx="1949065" cy="641421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6705915" y="915951"/>
                  <a:ext cx="1949065" cy="641421"/>
                  <a:chOff x="1366891" y="1930957"/>
                  <a:chExt cx="1949065" cy="641421"/>
                </a:xfrm>
              </p:grpSpPr>
              <p:sp>
                <p:nvSpPr>
                  <p:cNvPr id="39" name="矩形标注 38"/>
                  <p:cNvSpPr/>
                  <p:nvPr/>
                </p:nvSpPr>
                <p:spPr>
                  <a:xfrm>
                    <a:off x="1487156" y="2009670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rgbClr val="FE6835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40" name="矩形标注 39"/>
                  <p:cNvSpPr/>
                  <p:nvPr/>
                </p:nvSpPr>
                <p:spPr>
                  <a:xfrm>
                    <a:off x="1366891" y="1930957"/>
                    <a:ext cx="1828800" cy="562708"/>
                  </a:xfrm>
                  <a:prstGeom prst="wedgeRectCallout">
                    <a:avLst>
                      <a:gd name="adj1" fmla="val -4350"/>
                      <a:gd name="adj2" fmla="val 87501"/>
                    </a:avLst>
                  </a:prstGeom>
                  <a:solidFill>
                    <a:schemeClr val="bg1"/>
                  </a:solidFill>
                  <a:ln w="381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sp>
              <p:nvSpPr>
                <p:cNvPr id="43" name="文本框 42"/>
                <p:cNvSpPr txBox="1"/>
                <p:nvPr/>
              </p:nvSpPr>
              <p:spPr>
                <a:xfrm>
                  <a:off x="6943373" y="915951"/>
                  <a:ext cx="1847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720799" y="1910160"/>
                <a:ext cx="2504906" cy="3767001"/>
                <a:chOff x="2052078" y="3429751"/>
                <a:chExt cx="2504906" cy="3767001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2052078" y="3706280"/>
                  <a:ext cx="2306548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We must accept finite disappointment, but we must never lose infinite hope. </a:t>
                  </a:r>
                  <a:endPara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2611681" y="3429751"/>
                  <a:ext cx="12105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输入标题</a:t>
                  </a: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2178759" y="3462119"/>
                  <a:ext cx="2378225" cy="3734633"/>
                </a:xfrm>
                <a:prstGeom prst="rect">
                  <a:avLst/>
                </a:prstGeom>
                <a:solidFill>
                  <a:schemeClr val="bg1"/>
                </a:solidFill>
                <a:ln w="508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2764081" y="3582151"/>
                  <a:ext cx="1235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000" b="1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Backend</a:t>
                  </a:r>
                  <a:endPara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67" name="文本框 41"/>
            <p:cNvSpPr txBox="1"/>
            <p:nvPr/>
          </p:nvSpPr>
          <p:spPr>
            <a:xfrm>
              <a:off x="7729201" y="196907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郭漢均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360143" y="3396766"/>
              <a:ext cx="2242800" cy="322185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File:.NET Core Logo.svg - Wikimedia Comm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852" y="3477260"/>
              <a:ext cx="912195" cy="912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crapy Reviews, Pricing, Alternatives | DiscoverSd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8612" y="3436759"/>
              <a:ext cx="951487" cy="95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evelopment logo mysql icon - Logo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318" y="5543252"/>
              <a:ext cx="920328" cy="920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麋鹿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669" y="4045932"/>
            <a:ext cx="1783084" cy="8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584550" y="5082769"/>
            <a:ext cx="1217278" cy="86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4" name="Picture 10" descr="MACCHIATObin Wiki | Google Cloud IoT Core on MACCHIATObi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35" y="5165070"/>
            <a:ext cx="1100756" cy="62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w Xcode Icon : swif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96" y="4052192"/>
            <a:ext cx="1198223" cy="10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New Xcode Icon : swif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71" y="4052192"/>
            <a:ext cx="1198223" cy="10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45177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806348" y="605471"/>
            <a:ext cx="455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技術實現</a:t>
            </a:r>
            <a:r>
              <a:rPr lang="en-US" altLang="zh-TW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-Backend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812334" y="1204400"/>
            <a:ext cx="1941400" cy="3427180"/>
          </a:xfrm>
          <a:prstGeom prst="rect">
            <a:avLst/>
          </a:prstGeom>
          <a:solidFill>
            <a:srgbClr val="FEA022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6" descr="Scrapy Reviews, Pricing, Alternatives | DiscoverS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72" y="1297953"/>
            <a:ext cx="1577912" cy="15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Development logo mysql icon - Log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31" y="2950268"/>
            <a:ext cx="1651193" cy="165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x: how to show all users crontab - List all cronjobs - ☩ Walking in  Light with Christ - Faith, Computing, Di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04" y="3649628"/>
            <a:ext cx="1910824" cy="1963903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 rot="1131715">
            <a:off x="6064522" y="3824207"/>
            <a:ext cx="1943815" cy="42824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Picture 2" descr="Simple Podcast Icon Or Logo With Headphones And Microphone Vector.. Royalty  Free Cliparts, Vectors, And Stock Illustration. Image 128296869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404" y="1204400"/>
            <a:ext cx="1910824" cy="1910824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向右箭號 24"/>
          <p:cNvSpPr/>
          <p:nvPr/>
        </p:nvSpPr>
        <p:spPr>
          <a:xfrm>
            <a:off x="6161768" y="2035212"/>
            <a:ext cx="1863602" cy="41058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/>
          <p:cNvSpPr/>
          <p:nvPr/>
        </p:nvSpPr>
        <p:spPr>
          <a:xfrm rot="20597011">
            <a:off x="6007254" y="5143537"/>
            <a:ext cx="2001915" cy="42824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812334" y="4796011"/>
            <a:ext cx="1941400" cy="1508588"/>
          </a:xfrm>
          <a:prstGeom prst="rect">
            <a:avLst/>
          </a:prstGeom>
          <a:solidFill>
            <a:srgbClr val="FE6835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PushSharp 3.0 - The Push Awakens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57" y="4953078"/>
            <a:ext cx="1172554" cy="11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弓箭图向量例证. 插画包括有弓箭图- 16103924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21" y="2838323"/>
            <a:ext cx="1795501" cy="1793257"/>
          </a:xfrm>
          <a:prstGeom prst="rect">
            <a:avLst/>
          </a:prstGeom>
          <a:solidFill>
            <a:schemeClr val="accent5"/>
          </a:solidFill>
          <a:ln w="76200">
            <a:solidFill>
              <a:schemeClr val="bg2">
                <a:lumMod val="5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 rot="1642949">
            <a:off x="9230454" y="923557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8575"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endParaRPr lang="zh-TW" altLang="en-US" sz="5400" b="1" cap="none" spc="0" dirty="0">
              <a:ln w="28575"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3591736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806348" y="605471"/>
            <a:ext cx="455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技術實現</a:t>
            </a:r>
            <a:r>
              <a:rPr lang="en-US" altLang="zh-TW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-Backend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5521" y="1137892"/>
            <a:ext cx="10737232" cy="5117569"/>
          </a:xfrm>
          <a:prstGeom prst="rect">
            <a:avLst/>
          </a:prstGeom>
          <a:solidFill>
            <a:srgbClr val="72B8FF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Picture 16" descr="麋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76" y="1279474"/>
            <a:ext cx="2877843" cy="13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43" y="2868499"/>
            <a:ext cx="4637994" cy="2971215"/>
          </a:xfrm>
          <a:prstGeom prst="rect">
            <a:avLst/>
          </a:prstGeom>
        </p:spPr>
      </p:pic>
      <p:pic>
        <p:nvPicPr>
          <p:cNvPr id="3074" name="Picture 2" descr="傻眼- 梗圖產生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75" y="1279474"/>
            <a:ext cx="1493931" cy="19866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5158" y="2868498"/>
            <a:ext cx="5620693" cy="2971216"/>
          </a:xfrm>
          <a:prstGeom prst="rect">
            <a:avLst/>
          </a:prstGeom>
        </p:spPr>
      </p:pic>
      <p:pic>
        <p:nvPicPr>
          <p:cNvPr id="3076" name="Picture 4" descr="逗笑無數人的梗圖柴柴病逝了，16歲老柴先行一步當小天使- 每日頭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89" y="1279474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687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806349" y="605471"/>
            <a:ext cx="3228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技術實現</a:t>
            </a:r>
            <a:r>
              <a:rPr lang="en-US" altLang="zh-TW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-IOS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960637" y="605471"/>
            <a:ext cx="4553375" cy="1225298"/>
            <a:chOff x="5776944" y="1769557"/>
            <a:chExt cx="4889425" cy="1825896"/>
          </a:xfrm>
        </p:grpSpPr>
        <p:grpSp>
          <p:nvGrpSpPr>
            <p:cNvPr id="41" name="群組 40"/>
            <p:cNvGrpSpPr/>
            <p:nvPr/>
          </p:nvGrpSpPr>
          <p:grpSpPr>
            <a:xfrm>
              <a:off x="6411176" y="2034381"/>
              <a:ext cx="4255193" cy="1428302"/>
              <a:chOff x="1632988" y="2034382"/>
              <a:chExt cx="4255193" cy="1428302"/>
            </a:xfrm>
            <a:solidFill>
              <a:srgbClr val="92D050"/>
            </a:solidFill>
          </p:grpSpPr>
          <p:sp>
            <p:nvSpPr>
              <p:cNvPr id="42" name="Freeform 44"/>
              <p:cNvSpPr/>
              <p:nvPr/>
            </p:nvSpPr>
            <p:spPr>
              <a:xfrm rot="16200000">
                <a:off x="3154136" y="728639"/>
                <a:ext cx="1296250" cy="4171840"/>
              </a:xfrm>
              <a:custGeom>
                <a:avLst/>
                <a:gdLst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769166 w 1324961"/>
                  <a:gd name="connsiteY2" fmla="*/ 0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1324961 w 1324961"/>
                  <a:gd name="connsiteY2" fmla="*/ 2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3"/>
                  <a:gd name="connsiteY0" fmla="*/ 0 h 1468983"/>
                  <a:gd name="connsiteX1" fmla="*/ 769166 w 1324963"/>
                  <a:gd name="connsiteY1" fmla="*/ 0 h 1468983"/>
                  <a:gd name="connsiteX2" fmla="*/ 1324961 w 1324963"/>
                  <a:gd name="connsiteY2" fmla="*/ 2 h 1468983"/>
                  <a:gd name="connsiteX3" fmla="*/ 1324961 w 1324963"/>
                  <a:gd name="connsiteY3" fmla="*/ 734490 h 1468983"/>
                  <a:gd name="connsiteX4" fmla="*/ 769166 w 1324963"/>
                  <a:gd name="connsiteY4" fmla="*/ 1468980 h 1468983"/>
                  <a:gd name="connsiteX5" fmla="*/ 1324963 w 1324963"/>
                  <a:gd name="connsiteY5" fmla="*/ 1468983 h 1468983"/>
                  <a:gd name="connsiteX6" fmla="*/ 0 w 1324963"/>
                  <a:gd name="connsiteY6" fmla="*/ 1468980 h 1468983"/>
                  <a:gd name="connsiteX7" fmla="*/ 555795 w 1324963"/>
                  <a:gd name="connsiteY7" fmla="*/ 734490 h 1468983"/>
                  <a:gd name="connsiteX8" fmla="*/ 0 w 1324963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555795 w 1324964"/>
                  <a:gd name="connsiteY7" fmla="*/ 734490 h 1468983"/>
                  <a:gd name="connsiteX8" fmla="*/ 0 w 1324964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403253 w 1324964"/>
                  <a:gd name="connsiteY7" fmla="*/ 734492 h 1468983"/>
                  <a:gd name="connsiteX8" fmla="*/ 0 w 1324964"/>
                  <a:gd name="connsiteY8" fmla="*/ 0 h 14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64" h="1468983">
                    <a:moveTo>
                      <a:pt x="0" y="0"/>
                    </a:moveTo>
                    <a:lnTo>
                      <a:pt x="769166" y="0"/>
                    </a:lnTo>
                    <a:lnTo>
                      <a:pt x="1324961" y="2"/>
                    </a:lnTo>
                    <a:lnTo>
                      <a:pt x="1324961" y="734490"/>
                    </a:lnTo>
                    <a:cubicBezTo>
                      <a:pt x="1324962" y="931314"/>
                      <a:pt x="1324963" y="1128137"/>
                      <a:pt x="1324964" y="1324961"/>
                    </a:cubicBezTo>
                    <a:cubicBezTo>
                      <a:pt x="1324964" y="1372968"/>
                      <a:pt x="1324963" y="1420976"/>
                      <a:pt x="1324963" y="1468983"/>
                    </a:cubicBezTo>
                    <a:lnTo>
                      <a:pt x="0" y="1468980"/>
                    </a:lnTo>
                    <a:lnTo>
                      <a:pt x="403253" y="7344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6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Freeform 44"/>
              <p:cNvSpPr/>
              <p:nvPr/>
            </p:nvSpPr>
            <p:spPr>
              <a:xfrm rot="16200000">
                <a:off x="3070785" y="596585"/>
                <a:ext cx="1296250" cy="4171843"/>
              </a:xfrm>
              <a:custGeom>
                <a:avLst/>
                <a:gdLst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769166 w 1324961"/>
                  <a:gd name="connsiteY2" fmla="*/ 0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1324961 w 1324961"/>
                  <a:gd name="connsiteY2" fmla="*/ 2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3"/>
                  <a:gd name="connsiteY0" fmla="*/ 0 h 1468983"/>
                  <a:gd name="connsiteX1" fmla="*/ 769166 w 1324963"/>
                  <a:gd name="connsiteY1" fmla="*/ 0 h 1468983"/>
                  <a:gd name="connsiteX2" fmla="*/ 1324961 w 1324963"/>
                  <a:gd name="connsiteY2" fmla="*/ 2 h 1468983"/>
                  <a:gd name="connsiteX3" fmla="*/ 1324961 w 1324963"/>
                  <a:gd name="connsiteY3" fmla="*/ 734490 h 1468983"/>
                  <a:gd name="connsiteX4" fmla="*/ 769166 w 1324963"/>
                  <a:gd name="connsiteY4" fmla="*/ 1468980 h 1468983"/>
                  <a:gd name="connsiteX5" fmla="*/ 1324963 w 1324963"/>
                  <a:gd name="connsiteY5" fmla="*/ 1468983 h 1468983"/>
                  <a:gd name="connsiteX6" fmla="*/ 0 w 1324963"/>
                  <a:gd name="connsiteY6" fmla="*/ 1468980 h 1468983"/>
                  <a:gd name="connsiteX7" fmla="*/ 555795 w 1324963"/>
                  <a:gd name="connsiteY7" fmla="*/ 734490 h 1468983"/>
                  <a:gd name="connsiteX8" fmla="*/ 0 w 1324963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555795 w 1324964"/>
                  <a:gd name="connsiteY7" fmla="*/ 734490 h 1468983"/>
                  <a:gd name="connsiteX8" fmla="*/ 0 w 1324964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403253 w 1324964"/>
                  <a:gd name="connsiteY7" fmla="*/ 734492 h 1468983"/>
                  <a:gd name="connsiteX8" fmla="*/ 0 w 1324964"/>
                  <a:gd name="connsiteY8" fmla="*/ 0 h 14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64" h="1468983">
                    <a:moveTo>
                      <a:pt x="0" y="0"/>
                    </a:moveTo>
                    <a:lnTo>
                      <a:pt x="769166" y="0"/>
                    </a:lnTo>
                    <a:lnTo>
                      <a:pt x="1324961" y="2"/>
                    </a:lnTo>
                    <a:lnTo>
                      <a:pt x="1324961" y="734490"/>
                    </a:lnTo>
                    <a:cubicBezTo>
                      <a:pt x="1324962" y="931314"/>
                      <a:pt x="1324963" y="1128137"/>
                      <a:pt x="1324964" y="1324961"/>
                    </a:cubicBezTo>
                    <a:cubicBezTo>
                      <a:pt x="1324964" y="1372968"/>
                      <a:pt x="1324963" y="1420976"/>
                      <a:pt x="1324963" y="1468983"/>
                    </a:cubicBezTo>
                    <a:lnTo>
                      <a:pt x="0" y="1468980"/>
                    </a:lnTo>
                    <a:lnTo>
                      <a:pt x="403253" y="7344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6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文本框 22"/>
              <p:cNvSpPr txBox="1"/>
              <p:nvPr/>
            </p:nvSpPr>
            <p:spPr>
              <a:xfrm>
                <a:off x="2940023" y="2168106"/>
                <a:ext cx="2069797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客製化書籤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76944" y="1769557"/>
              <a:ext cx="1366401" cy="1825896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45" y="1653056"/>
            <a:ext cx="2571179" cy="45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1382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806349" y="605471"/>
            <a:ext cx="3228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技術實現</a:t>
            </a:r>
            <a:r>
              <a:rPr lang="en-US" altLang="zh-TW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-IOS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034673" y="614672"/>
            <a:ext cx="4363200" cy="1170000"/>
            <a:chOff x="837067" y="3928469"/>
            <a:chExt cx="4854245" cy="1639245"/>
          </a:xfrm>
        </p:grpSpPr>
        <p:grpSp>
          <p:nvGrpSpPr>
            <p:cNvPr id="45" name="群組 44"/>
            <p:cNvGrpSpPr/>
            <p:nvPr/>
          </p:nvGrpSpPr>
          <p:grpSpPr>
            <a:xfrm>
              <a:off x="1436119" y="4129324"/>
              <a:ext cx="4255193" cy="1428302"/>
              <a:chOff x="1742195" y="2119443"/>
              <a:chExt cx="4255193" cy="1428302"/>
            </a:xfrm>
            <a:solidFill>
              <a:srgbClr val="FE6835"/>
            </a:solidFill>
          </p:grpSpPr>
          <p:sp>
            <p:nvSpPr>
              <p:cNvPr id="46" name="Freeform 44"/>
              <p:cNvSpPr/>
              <p:nvPr/>
            </p:nvSpPr>
            <p:spPr>
              <a:xfrm rot="16200000">
                <a:off x="3263343" y="813700"/>
                <a:ext cx="1296250" cy="4171840"/>
              </a:xfrm>
              <a:custGeom>
                <a:avLst/>
                <a:gdLst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769166 w 1324961"/>
                  <a:gd name="connsiteY2" fmla="*/ 0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1324961 w 1324961"/>
                  <a:gd name="connsiteY2" fmla="*/ 2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3"/>
                  <a:gd name="connsiteY0" fmla="*/ 0 h 1468983"/>
                  <a:gd name="connsiteX1" fmla="*/ 769166 w 1324963"/>
                  <a:gd name="connsiteY1" fmla="*/ 0 h 1468983"/>
                  <a:gd name="connsiteX2" fmla="*/ 1324961 w 1324963"/>
                  <a:gd name="connsiteY2" fmla="*/ 2 h 1468983"/>
                  <a:gd name="connsiteX3" fmla="*/ 1324961 w 1324963"/>
                  <a:gd name="connsiteY3" fmla="*/ 734490 h 1468983"/>
                  <a:gd name="connsiteX4" fmla="*/ 769166 w 1324963"/>
                  <a:gd name="connsiteY4" fmla="*/ 1468980 h 1468983"/>
                  <a:gd name="connsiteX5" fmla="*/ 1324963 w 1324963"/>
                  <a:gd name="connsiteY5" fmla="*/ 1468983 h 1468983"/>
                  <a:gd name="connsiteX6" fmla="*/ 0 w 1324963"/>
                  <a:gd name="connsiteY6" fmla="*/ 1468980 h 1468983"/>
                  <a:gd name="connsiteX7" fmla="*/ 555795 w 1324963"/>
                  <a:gd name="connsiteY7" fmla="*/ 734490 h 1468983"/>
                  <a:gd name="connsiteX8" fmla="*/ 0 w 1324963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555795 w 1324964"/>
                  <a:gd name="connsiteY7" fmla="*/ 734490 h 1468983"/>
                  <a:gd name="connsiteX8" fmla="*/ 0 w 1324964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403253 w 1324964"/>
                  <a:gd name="connsiteY7" fmla="*/ 734492 h 1468983"/>
                  <a:gd name="connsiteX8" fmla="*/ 0 w 1324964"/>
                  <a:gd name="connsiteY8" fmla="*/ 0 h 14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64" h="1468983">
                    <a:moveTo>
                      <a:pt x="0" y="0"/>
                    </a:moveTo>
                    <a:lnTo>
                      <a:pt x="769166" y="0"/>
                    </a:lnTo>
                    <a:lnTo>
                      <a:pt x="1324961" y="2"/>
                    </a:lnTo>
                    <a:lnTo>
                      <a:pt x="1324961" y="734490"/>
                    </a:lnTo>
                    <a:cubicBezTo>
                      <a:pt x="1324962" y="931314"/>
                      <a:pt x="1324963" y="1128137"/>
                      <a:pt x="1324964" y="1324961"/>
                    </a:cubicBezTo>
                    <a:cubicBezTo>
                      <a:pt x="1324964" y="1372968"/>
                      <a:pt x="1324963" y="1420976"/>
                      <a:pt x="1324963" y="1468983"/>
                    </a:cubicBezTo>
                    <a:lnTo>
                      <a:pt x="0" y="1468980"/>
                    </a:lnTo>
                    <a:lnTo>
                      <a:pt x="403253" y="7344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6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Freeform 44"/>
              <p:cNvSpPr/>
              <p:nvPr/>
            </p:nvSpPr>
            <p:spPr>
              <a:xfrm rot="16200000">
                <a:off x="3179992" y="681646"/>
                <a:ext cx="1296250" cy="4171843"/>
              </a:xfrm>
              <a:custGeom>
                <a:avLst/>
                <a:gdLst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769166 w 1324961"/>
                  <a:gd name="connsiteY2" fmla="*/ 0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1"/>
                  <a:gd name="connsiteY0" fmla="*/ 0 h 1468980"/>
                  <a:gd name="connsiteX1" fmla="*/ 769166 w 1324961"/>
                  <a:gd name="connsiteY1" fmla="*/ 0 h 1468980"/>
                  <a:gd name="connsiteX2" fmla="*/ 1324961 w 1324961"/>
                  <a:gd name="connsiteY2" fmla="*/ 2 h 1468980"/>
                  <a:gd name="connsiteX3" fmla="*/ 1324961 w 1324961"/>
                  <a:gd name="connsiteY3" fmla="*/ 734490 h 1468980"/>
                  <a:gd name="connsiteX4" fmla="*/ 769166 w 1324961"/>
                  <a:gd name="connsiteY4" fmla="*/ 1468980 h 1468980"/>
                  <a:gd name="connsiteX5" fmla="*/ 769166 w 1324961"/>
                  <a:gd name="connsiteY5" fmla="*/ 1468980 h 1468980"/>
                  <a:gd name="connsiteX6" fmla="*/ 0 w 1324961"/>
                  <a:gd name="connsiteY6" fmla="*/ 1468980 h 1468980"/>
                  <a:gd name="connsiteX7" fmla="*/ 555795 w 1324961"/>
                  <a:gd name="connsiteY7" fmla="*/ 734490 h 1468980"/>
                  <a:gd name="connsiteX8" fmla="*/ 0 w 1324961"/>
                  <a:gd name="connsiteY8" fmla="*/ 0 h 1468980"/>
                  <a:gd name="connsiteX0" fmla="*/ 0 w 1324963"/>
                  <a:gd name="connsiteY0" fmla="*/ 0 h 1468983"/>
                  <a:gd name="connsiteX1" fmla="*/ 769166 w 1324963"/>
                  <a:gd name="connsiteY1" fmla="*/ 0 h 1468983"/>
                  <a:gd name="connsiteX2" fmla="*/ 1324961 w 1324963"/>
                  <a:gd name="connsiteY2" fmla="*/ 2 h 1468983"/>
                  <a:gd name="connsiteX3" fmla="*/ 1324961 w 1324963"/>
                  <a:gd name="connsiteY3" fmla="*/ 734490 h 1468983"/>
                  <a:gd name="connsiteX4" fmla="*/ 769166 w 1324963"/>
                  <a:gd name="connsiteY4" fmla="*/ 1468980 h 1468983"/>
                  <a:gd name="connsiteX5" fmla="*/ 1324963 w 1324963"/>
                  <a:gd name="connsiteY5" fmla="*/ 1468983 h 1468983"/>
                  <a:gd name="connsiteX6" fmla="*/ 0 w 1324963"/>
                  <a:gd name="connsiteY6" fmla="*/ 1468980 h 1468983"/>
                  <a:gd name="connsiteX7" fmla="*/ 555795 w 1324963"/>
                  <a:gd name="connsiteY7" fmla="*/ 734490 h 1468983"/>
                  <a:gd name="connsiteX8" fmla="*/ 0 w 1324963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555795 w 1324964"/>
                  <a:gd name="connsiteY7" fmla="*/ 734490 h 1468983"/>
                  <a:gd name="connsiteX8" fmla="*/ 0 w 1324964"/>
                  <a:gd name="connsiteY8" fmla="*/ 0 h 1468983"/>
                  <a:gd name="connsiteX0" fmla="*/ 0 w 1324964"/>
                  <a:gd name="connsiteY0" fmla="*/ 0 h 1468983"/>
                  <a:gd name="connsiteX1" fmla="*/ 769166 w 1324964"/>
                  <a:gd name="connsiteY1" fmla="*/ 0 h 1468983"/>
                  <a:gd name="connsiteX2" fmla="*/ 1324961 w 1324964"/>
                  <a:gd name="connsiteY2" fmla="*/ 2 h 1468983"/>
                  <a:gd name="connsiteX3" fmla="*/ 1324961 w 1324964"/>
                  <a:gd name="connsiteY3" fmla="*/ 734490 h 1468983"/>
                  <a:gd name="connsiteX4" fmla="*/ 1324964 w 1324964"/>
                  <a:gd name="connsiteY4" fmla="*/ 1324961 h 1468983"/>
                  <a:gd name="connsiteX5" fmla="*/ 1324963 w 1324964"/>
                  <a:gd name="connsiteY5" fmla="*/ 1468983 h 1468983"/>
                  <a:gd name="connsiteX6" fmla="*/ 0 w 1324964"/>
                  <a:gd name="connsiteY6" fmla="*/ 1468980 h 1468983"/>
                  <a:gd name="connsiteX7" fmla="*/ 403253 w 1324964"/>
                  <a:gd name="connsiteY7" fmla="*/ 734492 h 1468983"/>
                  <a:gd name="connsiteX8" fmla="*/ 0 w 1324964"/>
                  <a:gd name="connsiteY8" fmla="*/ 0 h 146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64" h="1468983">
                    <a:moveTo>
                      <a:pt x="0" y="0"/>
                    </a:moveTo>
                    <a:lnTo>
                      <a:pt x="769166" y="0"/>
                    </a:lnTo>
                    <a:lnTo>
                      <a:pt x="1324961" y="2"/>
                    </a:lnTo>
                    <a:lnTo>
                      <a:pt x="1324961" y="734490"/>
                    </a:lnTo>
                    <a:cubicBezTo>
                      <a:pt x="1324962" y="931314"/>
                      <a:pt x="1324963" y="1128137"/>
                      <a:pt x="1324964" y="1324961"/>
                    </a:cubicBezTo>
                    <a:cubicBezTo>
                      <a:pt x="1324964" y="1372968"/>
                      <a:pt x="1324963" y="1420976"/>
                      <a:pt x="1324963" y="1468983"/>
                    </a:cubicBezTo>
                    <a:lnTo>
                      <a:pt x="0" y="1468980"/>
                    </a:lnTo>
                    <a:lnTo>
                      <a:pt x="403253" y="7344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6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本框 22"/>
              <p:cNvSpPr txBox="1"/>
              <p:nvPr/>
            </p:nvSpPr>
            <p:spPr>
              <a:xfrm>
                <a:off x="2639330" y="2375415"/>
                <a:ext cx="2069797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留言時間戳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2052" name="Picture 4" descr="Date, datestamp, stamp, time, timestamp icon - Download on Iconfind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067" y="3928469"/>
              <a:ext cx="1368000" cy="163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94" y="1683221"/>
            <a:ext cx="2561294" cy="45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3313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756786" y="947474"/>
            <a:ext cx="8649956" cy="4812009"/>
            <a:chOff x="1756786" y="947474"/>
            <a:chExt cx="8649956" cy="4812009"/>
          </a:xfrm>
        </p:grpSpPr>
        <p:sp>
          <p:nvSpPr>
            <p:cNvPr id="3" name="矩形 2"/>
            <p:cNvSpPr/>
            <p:nvPr/>
          </p:nvSpPr>
          <p:spPr>
            <a:xfrm>
              <a:off x="2046514" y="1215116"/>
              <a:ext cx="8360228" cy="4544367"/>
            </a:xfrm>
            <a:prstGeom prst="rect">
              <a:avLst/>
            </a:prstGeom>
            <a:pattFill prst="wdDnDiag">
              <a:fgClr>
                <a:srgbClr val="FE6835"/>
              </a:fgClr>
              <a:bgClr>
                <a:schemeClr val="bg1"/>
              </a:bgClr>
            </a:patt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756786" y="947474"/>
              <a:ext cx="8360228" cy="4544367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54480" y="5275827"/>
            <a:ext cx="5614038" cy="957013"/>
            <a:chOff x="4494960" y="5276431"/>
            <a:chExt cx="5614038" cy="957013"/>
          </a:xfrm>
        </p:grpSpPr>
        <p:sp>
          <p:nvSpPr>
            <p:cNvPr id="6" name="矩形 5"/>
            <p:cNvSpPr/>
            <p:nvPr/>
          </p:nvSpPr>
          <p:spPr>
            <a:xfrm>
              <a:off x="4494961" y="5276431"/>
              <a:ext cx="5614037" cy="750694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494960" y="5402447"/>
              <a:ext cx="56140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Programmer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梅凱茵   郭漢均   楊育昇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05269" y="1927980"/>
            <a:ext cx="78632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b="1" dirty="0" smtClean="0"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E6835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Thank you</a:t>
            </a:r>
            <a:endParaRPr lang="zh-CN" altLang="en-US" sz="11500" b="1" dirty="0"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FE6835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55487" y="3834189"/>
            <a:ext cx="4513030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TW" sz="2000" b="1" dirty="0" smtClean="0">
                <a:ln/>
                <a:solidFill>
                  <a:srgbClr val="FEA02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Again, Enjoy </a:t>
            </a:r>
            <a:r>
              <a:rPr lang="en-US" altLang="zh-TW" sz="2000" b="1" dirty="0">
                <a:ln/>
                <a:solidFill>
                  <a:srgbClr val="FEA02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your financial podcast</a:t>
            </a:r>
            <a:endParaRPr lang="zh-CN" altLang="en-US" sz="2000" b="1" dirty="0">
              <a:ln/>
              <a:solidFill>
                <a:srgbClr val="FEA022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556833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30659" y="1536210"/>
            <a:ext cx="7324995" cy="421764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19713" y="1393561"/>
            <a:ext cx="9235970" cy="4217641"/>
            <a:chOff x="2532500" y="3028322"/>
            <a:chExt cx="8261184" cy="1705443"/>
          </a:xfrm>
        </p:grpSpPr>
        <p:grpSp>
          <p:nvGrpSpPr>
            <p:cNvPr id="10" name="组合 9"/>
            <p:cNvGrpSpPr/>
            <p:nvPr/>
          </p:nvGrpSpPr>
          <p:grpSpPr>
            <a:xfrm>
              <a:off x="9778800" y="3408737"/>
              <a:ext cx="1014884" cy="1027085"/>
              <a:chOff x="3706940" y="1947374"/>
              <a:chExt cx="1014884" cy="102708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3817473" y="2037810"/>
                <a:ext cx="904351" cy="936649"/>
              </a:xfrm>
              <a:prstGeom prst="rect">
                <a:avLst/>
              </a:prstGeom>
              <a:solidFill>
                <a:srgbClr val="F8F8F8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06940" y="1947374"/>
                <a:ext cx="904351" cy="936649"/>
              </a:xfrm>
              <a:prstGeom prst="rect">
                <a:avLst/>
              </a:prstGeom>
              <a:solidFill>
                <a:srgbClr val="FE6835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532500" y="3028322"/>
              <a:ext cx="6284321" cy="17054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two-overlapping-rectangular-boxes_20019"/>
          <p:cNvSpPr>
            <a:spLocks noChangeAspect="1"/>
          </p:cNvSpPr>
          <p:nvPr/>
        </p:nvSpPr>
        <p:spPr bwMode="auto">
          <a:xfrm>
            <a:off x="10085721" y="3200337"/>
            <a:ext cx="609685" cy="531847"/>
          </a:xfrm>
          <a:custGeom>
            <a:avLst/>
            <a:gdLst>
              <a:gd name="T0" fmla="*/ 4027 w 4826"/>
              <a:gd name="T1" fmla="*/ 1352 h 4216"/>
              <a:gd name="T2" fmla="*/ 4027 w 4826"/>
              <a:gd name="T3" fmla="*/ 0 h 4216"/>
              <a:gd name="T4" fmla="*/ 0 w 4826"/>
              <a:gd name="T5" fmla="*/ 0 h 4216"/>
              <a:gd name="T6" fmla="*/ 0 w 4826"/>
              <a:gd name="T7" fmla="*/ 2863 h 4216"/>
              <a:gd name="T8" fmla="*/ 799 w 4826"/>
              <a:gd name="T9" fmla="*/ 2863 h 4216"/>
              <a:gd name="T10" fmla="*/ 799 w 4826"/>
              <a:gd name="T11" fmla="*/ 4216 h 4216"/>
              <a:gd name="T12" fmla="*/ 4826 w 4826"/>
              <a:gd name="T13" fmla="*/ 4216 h 4216"/>
              <a:gd name="T14" fmla="*/ 4826 w 4826"/>
              <a:gd name="T15" fmla="*/ 1352 h 4216"/>
              <a:gd name="T16" fmla="*/ 4027 w 4826"/>
              <a:gd name="T17" fmla="*/ 1352 h 4216"/>
              <a:gd name="T18" fmla="*/ 799 w 4826"/>
              <a:gd name="T19" fmla="*/ 2704 h 4216"/>
              <a:gd name="T20" fmla="*/ 159 w 4826"/>
              <a:gd name="T21" fmla="*/ 2704 h 4216"/>
              <a:gd name="T22" fmla="*/ 159 w 4826"/>
              <a:gd name="T23" fmla="*/ 159 h 4216"/>
              <a:gd name="T24" fmla="*/ 3868 w 4826"/>
              <a:gd name="T25" fmla="*/ 159 h 4216"/>
              <a:gd name="T26" fmla="*/ 3868 w 4826"/>
              <a:gd name="T27" fmla="*/ 1352 h 4216"/>
              <a:gd name="T28" fmla="*/ 799 w 4826"/>
              <a:gd name="T29" fmla="*/ 1352 h 4216"/>
              <a:gd name="T30" fmla="*/ 799 w 4826"/>
              <a:gd name="T31" fmla="*/ 2704 h 4216"/>
              <a:gd name="T32" fmla="*/ 4667 w 4826"/>
              <a:gd name="T33" fmla="*/ 4056 h 4216"/>
              <a:gd name="T34" fmla="*/ 958 w 4826"/>
              <a:gd name="T35" fmla="*/ 4056 h 4216"/>
              <a:gd name="T36" fmla="*/ 958 w 4826"/>
              <a:gd name="T37" fmla="*/ 2863 h 4216"/>
              <a:gd name="T38" fmla="*/ 958 w 4826"/>
              <a:gd name="T39" fmla="*/ 2704 h 4216"/>
              <a:gd name="T40" fmla="*/ 958 w 4826"/>
              <a:gd name="T41" fmla="*/ 1511 h 4216"/>
              <a:gd name="T42" fmla="*/ 3868 w 4826"/>
              <a:gd name="T43" fmla="*/ 1511 h 4216"/>
              <a:gd name="T44" fmla="*/ 4027 w 4826"/>
              <a:gd name="T45" fmla="*/ 1511 h 4216"/>
              <a:gd name="T46" fmla="*/ 4667 w 4826"/>
              <a:gd name="T47" fmla="*/ 1511 h 4216"/>
              <a:gd name="T48" fmla="*/ 4667 w 4826"/>
              <a:gd name="T49" fmla="*/ 4056 h 4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26" h="4216">
                <a:moveTo>
                  <a:pt x="4027" y="1352"/>
                </a:moveTo>
                <a:lnTo>
                  <a:pt x="4027" y="0"/>
                </a:lnTo>
                <a:lnTo>
                  <a:pt x="0" y="0"/>
                </a:lnTo>
                <a:lnTo>
                  <a:pt x="0" y="2863"/>
                </a:lnTo>
                <a:lnTo>
                  <a:pt x="799" y="2863"/>
                </a:lnTo>
                <a:lnTo>
                  <a:pt x="799" y="4216"/>
                </a:lnTo>
                <a:lnTo>
                  <a:pt x="4826" y="4216"/>
                </a:lnTo>
                <a:lnTo>
                  <a:pt x="4826" y="1352"/>
                </a:lnTo>
                <a:lnTo>
                  <a:pt x="4027" y="1352"/>
                </a:lnTo>
                <a:close/>
                <a:moveTo>
                  <a:pt x="799" y="2704"/>
                </a:moveTo>
                <a:lnTo>
                  <a:pt x="159" y="2704"/>
                </a:lnTo>
                <a:lnTo>
                  <a:pt x="159" y="159"/>
                </a:lnTo>
                <a:lnTo>
                  <a:pt x="3868" y="159"/>
                </a:lnTo>
                <a:lnTo>
                  <a:pt x="3868" y="1352"/>
                </a:lnTo>
                <a:lnTo>
                  <a:pt x="799" y="1352"/>
                </a:lnTo>
                <a:lnTo>
                  <a:pt x="799" y="2704"/>
                </a:lnTo>
                <a:close/>
                <a:moveTo>
                  <a:pt x="4667" y="4056"/>
                </a:moveTo>
                <a:lnTo>
                  <a:pt x="958" y="4056"/>
                </a:lnTo>
                <a:lnTo>
                  <a:pt x="958" y="2863"/>
                </a:lnTo>
                <a:lnTo>
                  <a:pt x="958" y="2704"/>
                </a:lnTo>
                <a:lnTo>
                  <a:pt x="958" y="1511"/>
                </a:lnTo>
                <a:lnTo>
                  <a:pt x="3868" y="1511"/>
                </a:lnTo>
                <a:lnTo>
                  <a:pt x="4027" y="1511"/>
                </a:lnTo>
                <a:lnTo>
                  <a:pt x="4667" y="1511"/>
                </a:lnTo>
                <a:lnTo>
                  <a:pt x="4667" y="4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矩形 20"/>
          <p:cNvSpPr/>
          <p:nvPr/>
        </p:nvSpPr>
        <p:spPr>
          <a:xfrm>
            <a:off x="3693637" y="2143477"/>
            <a:ext cx="4906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以「頻道」分類，沒辦法快速找到興趣相符的議題內容。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16972" y="141615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市場的問題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等腰三角形 24"/>
          <p:cNvSpPr/>
          <p:nvPr/>
        </p:nvSpPr>
        <p:spPr>
          <a:xfrm rot="4791972">
            <a:off x="9916396" y="70729"/>
            <a:ext cx="1240601" cy="1069484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等腰三角形 25"/>
          <p:cNvSpPr/>
          <p:nvPr/>
        </p:nvSpPr>
        <p:spPr>
          <a:xfrm rot="4791972">
            <a:off x="160563" y="4523673"/>
            <a:ext cx="1268200" cy="109327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678805" y="5491857"/>
            <a:ext cx="1510319" cy="1320759"/>
            <a:chOff x="4933741" y="160774"/>
            <a:chExt cx="753032" cy="658519"/>
          </a:xfrm>
        </p:grpSpPr>
        <p:sp>
          <p:nvSpPr>
            <p:cNvPr id="27" name="椭圆 26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rot="1309584">
            <a:off x="-36029" y="2342159"/>
            <a:ext cx="1119450" cy="978948"/>
            <a:chOff x="4933741" y="160774"/>
            <a:chExt cx="753032" cy="658519"/>
          </a:xfrm>
        </p:grpSpPr>
        <p:sp>
          <p:nvSpPr>
            <p:cNvPr id="45" name="椭圆 44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1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發想動機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椭圆 2">
            <a:extLst>
              <a:ext uri="{FF2B5EF4-FFF2-40B4-BE49-F238E27FC236}">
                <a16:creationId xmlns:a16="http://schemas.microsoft.com/office/drawing/2014/main" id="{5288AA20-638A-494C-8E99-112916E8E94A}"/>
              </a:ext>
            </a:extLst>
          </p:cNvPr>
          <p:cNvSpPr/>
          <p:nvPr/>
        </p:nvSpPr>
        <p:spPr>
          <a:xfrm>
            <a:off x="2190675" y="2019611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興趣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椭圆 2">
            <a:extLst>
              <a:ext uri="{FF2B5EF4-FFF2-40B4-BE49-F238E27FC236}">
                <a16:creationId xmlns:a16="http://schemas.microsoft.com/office/drawing/2014/main" id="{248A7999-737F-B542-95EB-4DE9562FE39F}"/>
              </a:ext>
            </a:extLst>
          </p:cNvPr>
          <p:cNvSpPr/>
          <p:nvPr/>
        </p:nvSpPr>
        <p:spPr>
          <a:xfrm>
            <a:off x="2190675" y="3059800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D852835-B139-BD48-8557-1D61E95F8295}"/>
              </a:ext>
            </a:extLst>
          </p:cNvPr>
          <p:cNvSpPr/>
          <p:nvPr/>
        </p:nvSpPr>
        <p:spPr>
          <a:xfrm>
            <a:off x="3741711" y="4256181"/>
            <a:ext cx="4906208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操作複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雜，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內容選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</a:p>
        </p:txBody>
      </p:sp>
      <p:sp>
        <p:nvSpPr>
          <p:cNvPr id="66" name="椭圆 2">
            <a:extLst>
              <a:ext uri="{FF2B5EF4-FFF2-40B4-BE49-F238E27FC236}">
                <a16:creationId xmlns:a16="http://schemas.microsoft.com/office/drawing/2014/main" id="{4F4C04F0-F5C4-3142-BC6A-10306C3AAEB9}"/>
              </a:ext>
            </a:extLst>
          </p:cNvPr>
          <p:cNvSpPr/>
          <p:nvPr/>
        </p:nvSpPr>
        <p:spPr>
          <a:xfrm>
            <a:off x="2176862" y="4108625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FD75315-9771-6347-8B54-45F47544BE81}"/>
              </a:ext>
            </a:extLst>
          </p:cNvPr>
          <p:cNvSpPr/>
          <p:nvPr/>
        </p:nvSpPr>
        <p:spPr>
          <a:xfrm>
            <a:off x="3693637" y="3327499"/>
            <a:ext cx="4906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單純的播放器，沒法提高學習效率。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327225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1" grpId="0"/>
      <p:bldP spid="22" grpId="0"/>
      <p:bldP spid="62" grpId="0" animBg="1"/>
      <p:bldP spid="64" grpId="0" animBg="1"/>
      <p:bldP spid="65" grpId="0"/>
      <p:bldP spid="66" grpId="0" animBg="1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022" y="1022995"/>
            <a:ext cx="8649956" cy="4812009"/>
            <a:chOff x="1756786" y="947474"/>
            <a:chExt cx="8649956" cy="4812009"/>
          </a:xfrm>
        </p:grpSpPr>
        <p:sp>
          <p:nvSpPr>
            <p:cNvPr id="3" name="矩形 2"/>
            <p:cNvSpPr/>
            <p:nvPr/>
          </p:nvSpPr>
          <p:spPr>
            <a:xfrm>
              <a:off x="2046514" y="1215116"/>
              <a:ext cx="8360228" cy="4544367"/>
            </a:xfrm>
            <a:prstGeom prst="rect">
              <a:avLst/>
            </a:prstGeom>
            <a:pattFill prst="wdDnDiag">
              <a:fgClr>
                <a:srgbClr val="FE6835"/>
              </a:fgClr>
              <a:bgClr>
                <a:schemeClr val="bg1"/>
              </a:bgClr>
            </a:patt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756786" y="947474"/>
              <a:ext cx="8360228" cy="4544367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等腰三角形 8"/>
          <p:cNvSpPr/>
          <p:nvPr/>
        </p:nvSpPr>
        <p:spPr>
          <a:xfrm rot="4791972">
            <a:off x="2180604" y="444222"/>
            <a:ext cx="1328660" cy="1145397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9203627">
            <a:off x="5557170" y="2269392"/>
            <a:ext cx="482380" cy="41584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6"/>
          <p:cNvSpPr txBox="1"/>
          <p:nvPr/>
        </p:nvSpPr>
        <p:spPr>
          <a:xfrm>
            <a:off x="5888956" y="2702928"/>
            <a:ext cx="3640853" cy="677108"/>
          </a:xfrm>
          <a:prstGeom prst="rect">
            <a:avLst/>
          </a:prstGeom>
          <a:noFill/>
          <a:ln w="50800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TW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發想動機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09182" y="2474763"/>
            <a:ext cx="3082391" cy="1640830"/>
            <a:chOff x="2183601" y="2511641"/>
            <a:chExt cx="3082391" cy="1640830"/>
          </a:xfrm>
        </p:grpSpPr>
        <p:sp>
          <p:nvSpPr>
            <p:cNvPr id="13" name="椭圆 12"/>
            <p:cNvSpPr/>
            <p:nvPr/>
          </p:nvSpPr>
          <p:spPr>
            <a:xfrm>
              <a:off x="2433188" y="2585398"/>
              <a:ext cx="2832804" cy="1567073"/>
            </a:xfrm>
            <a:prstGeom prst="ellipse">
              <a:avLst/>
            </a:prstGeom>
            <a:solidFill>
              <a:srgbClr val="FE683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538679" y="2950425"/>
              <a:ext cx="23423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Part one</a:t>
              </a:r>
              <a:endPara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183601" y="2511641"/>
              <a:ext cx="2832804" cy="15670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5516327" y="3380036"/>
            <a:ext cx="438611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/>
              <a:t>design motives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6" name="等腰三角形 15"/>
          <p:cNvSpPr/>
          <p:nvPr/>
        </p:nvSpPr>
        <p:spPr>
          <a:xfrm rot="11700000">
            <a:off x="8620785" y="5343220"/>
            <a:ext cx="1010625" cy="868969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597675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323" y="42670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wo-overlapping-rectangular-boxes_20019"/>
          <p:cNvSpPr>
            <a:spLocks noChangeAspect="1"/>
          </p:cNvSpPr>
          <p:nvPr/>
        </p:nvSpPr>
        <p:spPr bwMode="auto">
          <a:xfrm>
            <a:off x="8349758" y="4483920"/>
            <a:ext cx="609685" cy="531847"/>
          </a:xfrm>
          <a:custGeom>
            <a:avLst/>
            <a:gdLst>
              <a:gd name="T0" fmla="*/ 4027 w 4826"/>
              <a:gd name="T1" fmla="*/ 1352 h 4216"/>
              <a:gd name="T2" fmla="*/ 4027 w 4826"/>
              <a:gd name="T3" fmla="*/ 0 h 4216"/>
              <a:gd name="T4" fmla="*/ 0 w 4826"/>
              <a:gd name="T5" fmla="*/ 0 h 4216"/>
              <a:gd name="T6" fmla="*/ 0 w 4826"/>
              <a:gd name="T7" fmla="*/ 2863 h 4216"/>
              <a:gd name="T8" fmla="*/ 799 w 4826"/>
              <a:gd name="T9" fmla="*/ 2863 h 4216"/>
              <a:gd name="T10" fmla="*/ 799 w 4826"/>
              <a:gd name="T11" fmla="*/ 4216 h 4216"/>
              <a:gd name="T12" fmla="*/ 4826 w 4826"/>
              <a:gd name="T13" fmla="*/ 4216 h 4216"/>
              <a:gd name="T14" fmla="*/ 4826 w 4826"/>
              <a:gd name="T15" fmla="*/ 1352 h 4216"/>
              <a:gd name="T16" fmla="*/ 4027 w 4826"/>
              <a:gd name="T17" fmla="*/ 1352 h 4216"/>
              <a:gd name="T18" fmla="*/ 799 w 4826"/>
              <a:gd name="T19" fmla="*/ 2704 h 4216"/>
              <a:gd name="T20" fmla="*/ 159 w 4826"/>
              <a:gd name="T21" fmla="*/ 2704 h 4216"/>
              <a:gd name="T22" fmla="*/ 159 w 4826"/>
              <a:gd name="T23" fmla="*/ 159 h 4216"/>
              <a:gd name="T24" fmla="*/ 3868 w 4826"/>
              <a:gd name="T25" fmla="*/ 159 h 4216"/>
              <a:gd name="T26" fmla="*/ 3868 w 4826"/>
              <a:gd name="T27" fmla="*/ 1352 h 4216"/>
              <a:gd name="T28" fmla="*/ 799 w 4826"/>
              <a:gd name="T29" fmla="*/ 1352 h 4216"/>
              <a:gd name="T30" fmla="*/ 799 w 4826"/>
              <a:gd name="T31" fmla="*/ 2704 h 4216"/>
              <a:gd name="T32" fmla="*/ 4667 w 4826"/>
              <a:gd name="T33" fmla="*/ 4056 h 4216"/>
              <a:gd name="T34" fmla="*/ 958 w 4826"/>
              <a:gd name="T35" fmla="*/ 4056 h 4216"/>
              <a:gd name="T36" fmla="*/ 958 w 4826"/>
              <a:gd name="T37" fmla="*/ 2863 h 4216"/>
              <a:gd name="T38" fmla="*/ 958 w 4826"/>
              <a:gd name="T39" fmla="*/ 2704 h 4216"/>
              <a:gd name="T40" fmla="*/ 958 w 4826"/>
              <a:gd name="T41" fmla="*/ 1511 h 4216"/>
              <a:gd name="T42" fmla="*/ 3868 w 4826"/>
              <a:gd name="T43" fmla="*/ 1511 h 4216"/>
              <a:gd name="T44" fmla="*/ 4027 w 4826"/>
              <a:gd name="T45" fmla="*/ 1511 h 4216"/>
              <a:gd name="T46" fmla="*/ 4667 w 4826"/>
              <a:gd name="T47" fmla="*/ 1511 h 4216"/>
              <a:gd name="T48" fmla="*/ 4667 w 4826"/>
              <a:gd name="T49" fmla="*/ 4056 h 4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26" h="4216">
                <a:moveTo>
                  <a:pt x="4027" y="1352"/>
                </a:moveTo>
                <a:lnTo>
                  <a:pt x="4027" y="0"/>
                </a:lnTo>
                <a:lnTo>
                  <a:pt x="0" y="0"/>
                </a:lnTo>
                <a:lnTo>
                  <a:pt x="0" y="2863"/>
                </a:lnTo>
                <a:lnTo>
                  <a:pt x="799" y="2863"/>
                </a:lnTo>
                <a:lnTo>
                  <a:pt x="799" y="4216"/>
                </a:lnTo>
                <a:lnTo>
                  <a:pt x="4826" y="4216"/>
                </a:lnTo>
                <a:lnTo>
                  <a:pt x="4826" y="1352"/>
                </a:lnTo>
                <a:lnTo>
                  <a:pt x="4027" y="1352"/>
                </a:lnTo>
                <a:close/>
                <a:moveTo>
                  <a:pt x="799" y="2704"/>
                </a:moveTo>
                <a:lnTo>
                  <a:pt x="159" y="2704"/>
                </a:lnTo>
                <a:lnTo>
                  <a:pt x="159" y="159"/>
                </a:lnTo>
                <a:lnTo>
                  <a:pt x="3868" y="159"/>
                </a:lnTo>
                <a:lnTo>
                  <a:pt x="3868" y="1352"/>
                </a:lnTo>
                <a:lnTo>
                  <a:pt x="799" y="1352"/>
                </a:lnTo>
                <a:lnTo>
                  <a:pt x="799" y="2704"/>
                </a:lnTo>
                <a:close/>
                <a:moveTo>
                  <a:pt x="4667" y="4056"/>
                </a:moveTo>
                <a:lnTo>
                  <a:pt x="958" y="4056"/>
                </a:lnTo>
                <a:lnTo>
                  <a:pt x="958" y="2863"/>
                </a:lnTo>
                <a:lnTo>
                  <a:pt x="958" y="2704"/>
                </a:lnTo>
                <a:lnTo>
                  <a:pt x="958" y="1511"/>
                </a:lnTo>
                <a:lnTo>
                  <a:pt x="3868" y="1511"/>
                </a:lnTo>
                <a:lnTo>
                  <a:pt x="4027" y="1511"/>
                </a:lnTo>
                <a:lnTo>
                  <a:pt x="4667" y="1511"/>
                </a:lnTo>
                <a:lnTo>
                  <a:pt x="4667" y="4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等腰三角形 24"/>
          <p:cNvSpPr/>
          <p:nvPr/>
        </p:nvSpPr>
        <p:spPr>
          <a:xfrm rot="4791972">
            <a:off x="9916396" y="70729"/>
            <a:ext cx="1240601" cy="1069484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等腰三角形 25"/>
          <p:cNvSpPr/>
          <p:nvPr/>
        </p:nvSpPr>
        <p:spPr>
          <a:xfrm rot="4791972">
            <a:off x="160563" y="4523673"/>
            <a:ext cx="1268200" cy="109327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009074" y="5413894"/>
            <a:ext cx="1510319" cy="1320759"/>
            <a:chOff x="4933741" y="160774"/>
            <a:chExt cx="753032" cy="658519"/>
          </a:xfrm>
        </p:grpSpPr>
        <p:sp>
          <p:nvSpPr>
            <p:cNvPr id="27" name="椭圆 26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rot="1309584">
            <a:off x="-36029" y="2342159"/>
            <a:ext cx="1119450" cy="978948"/>
            <a:chOff x="4933741" y="160774"/>
            <a:chExt cx="753032" cy="658519"/>
          </a:xfrm>
        </p:grpSpPr>
        <p:sp>
          <p:nvSpPr>
            <p:cNvPr id="45" name="椭圆 44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1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發想動機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26" name="Picture 2" descr="台灣最懂Podcast 的Hosting 平台- SoundOn">
            <a:extLst>
              <a:ext uri="{FF2B5EF4-FFF2-40B4-BE49-F238E27FC236}">
                <a16:creationId xmlns:a16="http://schemas.microsoft.com/office/drawing/2014/main" id="{EC4CDE2B-0727-0F47-ADB3-31C0E551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000" l="1392" r="100000">
                        <a14:foregroundMark x1="85288" y1="50000" x2="85288" y2="50000"/>
                        <a14:foregroundMark x1="90258" y1="46000" x2="90258" y2="46000"/>
                        <a14:foregroundMark x1="44135" y1="50000" x2="44135" y2="50000"/>
                        <a14:foregroundMark x1="28429" y1="43000" x2="28429" y2="43000"/>
                        <a14:foregroundMark x1="47714" y1="50000" x2="47714" y2="50000"/>
                        <a14:foregroundMark x1="64016" y1="53000" x2="64016" y2="53000"/>
                        <a14:foregroundMark x1="73757" y1="43000" x2="73757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62" y="800504"/>
            <a:ext cx="3404523" cy="67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圆角矩形 6">
            <a:extLst>
              <a:ext uri="{FF2B5EF4-FFF2-40B4-BE49-F238E27FC236}">
                <a16:creationId xmlns:a16="http://schemas.microsoft.com/office/drawing/2014/main" id="{EF303726-4FAC-AA45-B966-FC3CD8C35BCA}"/>
              </a:ext>
            </a:extLst>
          </p:cNvPr>
          <p:cNvSpPr/>
          <p:nvPr/>
        </p:nvSpPr>
        <p:spPr>
          <a:xfrm>
            <a:off x="2410938" y="2850506"/>
            <a:ext cx="2743023" cy="3190125"/>
          </a:xfrm>
          <a:prstGeom prst="roundRect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圆角矩形 5">
            <a:extLst>
              <a:ext uri="{FF2B5EF4-FFF2-40B4-BE49-F238E27FC236}">
                <a16:creationId xmlns:a16="http://schemas.microsoft.com/office/drawing/2014/main" id="{7ABD1B04-02A3-6348-ABEA-B6C3FE008D71}"/>
              </a:ext>
            </a:extLst>
          </p:cNvPr>
          <p:cNvSpPr/>
          <p:nvPr/>
        </p:nvSpPr>
        <p:spPr>
          <a:xfrm>
            <a:off x="2294546" y="2735012"/>
            <a:ext cx="2743023" cy="3190125"/>
          </a:xfrm>
          <a:prstGeom prst="roundRect">
            <a:avLst/>
          </a:prstGeom>
          <a:solidFill>
            <a:srgbClr val="F8F8F8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找跟興</a:t>
            </a:r>
            <a:r>
              <a:rPr lang="zh-TW" altLang="en-US" sz="28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趣相符的</a:t>
            </a:r>
            <a:r>
              <a:rPr lang="zh-TW" altLang="en-US" sz="2800" b="1" dirty="0" smtClean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題材</a:t>
            </a:r>
            <a:endParaRPr lang="en-US" altLang="zh-TW" sz="28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62" name="组合 13">
            <a:extLst>
              <a:ext uri="{FF2B5EF4-FFF2-40B4-BE49-F238E27FC236}">
                <a16:creationId xmlns:a16="http://schemas.microsoft.com/office/drawing/2014/main" id="{341DF090-F864-DB42-8B33-F814C7E0DD81}"/>
              </a:ext>
            </a:extLst>
          </p:cNvPr>
          <p:cNvGrpSpPr/>
          <p:nvPr/>
        </p:nvGrpSpPr>
        <p:grpSpPr>
          <a:xfrm>
            <a:off x="2108357" y="1783093"/>
            <a:ext cx="3018628" cy="1640830"/>
            <a:chOff x="2100465" y="2417714"/>
            <a:chExt cx="3082390" cy="1640830"/>
          </a:xfrm>
        </p:grpSpPr>
        <p:sp>
          <p:nvSpPr>
            <p:cNvPr id="63" name="椭圆 12">
              <a:extLst>
                <a:ext uri="{FF2B5EF4-FFF2-40B4-BE49-F238E27FC236}">
                  <a16:creationId xmlns:a16="http://schemas.microsoft.com/office/drawing/2014/main" id="{AD6C93DA-E754-3A40-917A-10F1EEAF1133}"/>
                </a:ext>
              </a:extLst>
            </p:cNvPr>
            <p:cNvSpPr/>
            <p:nvPr/>
          </p:nvSpPr>
          <p:spPr>
            <a:xfrm>
              <a:off x="2350051" y="2491471"/>
              <a:ext cx="2832804" cy="1567073"/>
            </a:xfrm>
            <a:prstGeom prst="ellipse">
              <a:avLst/>
            </a:prstGeom>
            <a:solidFill>
              <a:srgbClr val="FE683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文本框 4">
              <a:extLst>
                <a:ext uri="{FF2B5EF4-FFF2-40B4-BE49-F238E27FC236}">
                  <a16:creationId xmlns:a16="http://schemas.microsoft.com/office/drawing/2014/main" id="{9691740C-3690-D047-BB2F-32957373A7F9}"/>
                </a:ext>
              </a:extLst>
            </p:cNvPr>
            <p:cNvSpPr txBox="1"/>
            <p:nvPr/>
          </p:nvSpPr>
          <p:spPr>
            <a:xfrm>
              <a:off x="2455542" y="2856498"/>
              <a:ext cx="18876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50.2%</a:t>
              </a:r>
              <a:endParaRPr lang="zh-TW" altLang="zh-TW" sz="4400" dirty="0"/>
            </a:p>
          </p:txBody>
        </p:sp>
        <p:sp>
          <p:nvSpPr>
            <p:cNvPr id="65" name="椭圆 11">
              <a:extLst>
                <a:ext uri="{FF2B5EF4-FFF2-40B4-BE49-F238E27FC236}">
                  <a16:creationId xmlns:a16="http://schemas.microsoft.com/office/drawing/2014/main" id="{46B572B4-7450-C941-9EF5-F01CD6873EEA}"/>
                </a:ext>
              </a:extLst>
            </p:cNvPr>
            <p:cNvSpPr/>
            <p:nvPr/>
          </p:nvSpPr>
          <p:spPr>
            <a:xfrm>
              <a:off x="2100465" y="2417714"/>
              <a:ext cx="2832804" cy="15670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" name="圆角矩形 6">
            <a:extLst>
              <a:ext uri="{FF2B5EF4-FFF2-40B4-BE49-F238E27FC236}">
                <a16:creationId xmlns:a16="http://schemas.microsoft.com/office/drawing/2014/main" id="{F4FD8389-3F62-314E-BEC5-F4C2EF39E137}"/>
              </a:ext>
            </a:extLst>
          </p:cNvPr>
          <p:cNvSpPr/>
          <p:nvPr/>
        </p:nvSpPr>
        <p:spPr>
          <a:xfrm>
            <a:off x="6943712" y="2884149"/>
            <a:ext cx="2743023" cy="3190125"/>
          </a:xfrm>
          <a:prstGeom prst="roundRect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圆角矩形 5">
            <a:extLst>
              <a:ext uri="{FF2B5EF4-FFF2-40B4-BE49-F238E27FC236}">
                <a16:creationId xmlns:a16="http://schemas.microsoft.com/office/drawing/2014/main" id="{139A244A-DD14-484F-8D7E-C8ACBF48BFD0}"/>
              </a:ext>
            </a:extLst>
          </p:cNvPr>
          <p:cNvSpPr/>
          <p:nvPr/>
        </p:nvSpPr>
        <p:spPr>
          <a:xfrm>
            <a:off x="6781519" y="2795635"/>
            <a:ext cx="2743023" cy="3190125"/>
          </a:xfrm>
          <a:prstGeom prst="roundRect">
            <a:avLst/>
          </a:prstGeom>
          <a:solidFill>
            <a:srgbClr val="F8F8F8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提升專</a:t>
            </a:r>
            <a:r>
              <a:rPr lang="zh-TW" altLang="en-US" sz="2800" b="1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業領域知識</a:t>
            </a:r>
            <a:endParaRPr lang="en-US" altLang="zh-TW" sz="2800" b="1" dirty="0">
              <a:solidFill>
                <a:schemeClr val="tx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66" name="组合 13">
            <a:extLst>
              <a:ext uri="{FF2B5EF4-FFF2-40B4-BE49-F238E27FC236}">
                <a16:creationId xmlns:a16="http://schemas.microsoft.com/office/drawing/2014/main" id="{652F4C2B-3451-C642-BD62-B68DD7516B63}"/>
              </a:ext>
            </a:extLst>
          </p:cNvPr>
          <p:cNvGrpSpPr/>
          <p:nvPr/>
        </p:nvGrpSpPr>
        <p:grpSpPr>
          <a:xfrm>
            <a:off x="6628767" y="1745299"/>
            <a:ext cx="3018629" cy="1640830"/>
            <a:chOff x="2183601" y="2511641"/>
            <a:chExt cx="3082391" cy="1640830"/>
          </a:xfrm>
        </p:grpSpPr>
        <p:sp>
          <p:nvSpPr>
            <p:cNvPr id="67" name="椭圆 12">
              <a:extLst>
                <a:ext uri="{FF2B5EF4-FFF2-40B4-BE49-F238E27FC236}">
                  <a16:creationId xmlns:a16="http://schemas.microsoft.com/office/drawing/2014/main" id="{DC4119A7-BDF2-8A4A-8AF3-3BFE99F45CBB}"/>
                </a:ext>
              </a:extLst>
            </p:cNvPr>
            <p:cNvSpPr/>
            <p:nvPr/>
          </p:nvSpPr>
          <p:spPr>
            <a:xfrm>
              <a:off x="2433188" y="2585398"/>
              <a:ext cx="2832804" cy="1567073"/>
            </a:xfrm>
            <a:prstGeom prst="ellipse">
              <a:avLst/>
            </a:prstGeom>
            <a:solidFill>
              <a:srgbClr val="FE683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4">
              <a:extLst>
                <a:ext uri="{FF2B5EF4-FFF2-40B4-BE49-F238E27FC236}">
                  <a16:creationId xmlns:a16="http://schemas.microsoft.com/office/drawing/2014/main" id="{509A560F-36B4-3A4A-9115-F2C5469718AF}"/>
                </a:ext>
              </a:extLst>
            </p:cNvPr>
            <p:cNvSpPr txBox="1"/>
            <p:nvPr/>
          </p:nvSpPr>
          <p:spPr>
            <a:xfrm>
              <a:off x="2538679" y="2950425"/>
              <a:ext cx="18876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4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48.9%</a:t>
              </a:r>
              <a:endParaRPr lang="zh-TW" altLang="zh-TW" sz="4400" dirty="0"/>
            </a:p>
          </p:txBody>
        </p:sp>
        <p:sp>
          <p:nvSpPr>
            <p:cNvPr id="69" name="椭圆 11">
              <a:extLst>
                <a:ext uri="{FF2B5EF4-FFF2-40B4-BE49-F238E27FC236}">
                  <a16:creationId xmlns:a16="http://schemas.microsoft.com/office/drawing/2014/main" id="{308CB759-225E-C640-9DE6-4D21BAD459A2}"/>
                </a:ext>
              </a:extLst>
            </p:cNvPr>
            <p:cNvSpPr/>
            <p:nvPr/>
          </p:nvSpPr>
          <p:spPr>
            <a:xfrm>
              <a:off x="2183601" y="2511641"/>
              <a:ext cx="2832804" cy="15670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3685072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7641" y="1255351"/>
            <a:ext cx="5012515" cy="170544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46284" y="1084380"/>
            <a:ext cx="6684810" cy="1668747"/>
            <a:chOff x="2532500" y="1349439"/>
            <a:chExt cx="6684810" cy="1668747"/>
          </a:xfrm>
        </p:grpSpPr>
        <p:grpSp>
          <p:nvGrpSpPr>
            <p:cNvPr id="8" name="组合 7"/>
            <p:cNvGrpSpPr/>
            <p:nvPr/>
          </p:nvGrpSpPr>
          <p:grpSpPr>
            <a:xfrm>
              <a:off x="2532500" y="1748771"/>
              <a:ext cx="1014884" cy="1027085"/>
              <a:chOff x="2130566" y="1989932"/>
              <a:chExt cx="1014884" cy="102708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241099" y="2080368"/>
                <a:ext cx="904351" cy="936649"/>
              </a:xfrm>
              <a:prstGeom prst="rect">
                <a:avLst/>
              </a:prstGeom>
              <a:solidFill>
                <a:srgbClr val="F8F8F8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130566" y="1989932"/>
                <a:ext cx="904351" cy="936649"/>
              </a:xfrm>
              <a:prstGeom prst="rect">
                <a:avLst/>
              </a:prstGeom>
              <a:solidFill>
                <a:srgbClr val="FE6835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204795" y="1349439"/>
              <a:ext cx="5012515" cy="16687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iconfont-1013-691958"/>
          <p:cNvSpPr>
            <a:spLocks noChangeAspect="1"/>
          </p:cNvSpPr>
          <p:nvPr/>
        </p:nvSpPr>
        <p:spPr bwMode="auto">
          <a:xfrm>
            <a:off x="2993616" y="1702419"/>
            <a:ext cx="609685" cy="569064"/>
          </a:xfrm>
          <a:custGeom>
            <a:avLst/>
            <a:gdLst>
              <a:gd name="T0" fmla="*/ 10425 w 10662"/>
              <a:gd name="T1" fmla="*/ 4930 h 9951"/>
              <a:gd name="T2" fmla="*/ 7631 w 10662"/>
              <a:gd name="T3" fmla="*/ 1373 h 9951"/>
              <a:gd name="T4" fmla="*/ 7278 w 10662"/>
              <a:gd name="T5" fmla="*/ 1156 h 9951"/>
              <a:gd name="T6" fmla="*/ 4295 w 10662"/>
              <a:gd name="T7" fmla="*/ 0 h 9951"/>
              <a:gd name="T8" fmla="*/ 3595 w 10662"/>
              <a:gd name="T9" fmla="*/ 85 h 9951"/>
              <a:gd name="T10" fmla="*/ 240 w 10662"/>
              <a:gd name="T11" fmla="*/ 4634 h 9951"/>
              <a:gd name="T12" fmla="*/ 2653 w 10662"/>
              <a:gd name="T13" fmla="*/ 7995 h 9951"/>
              <a:gd name="T14" fmla="*/ 3136 w 10662"/>
              <a:gd name="T15" fmla="*/ 8342 h 9951"/>
              <a:gd name="T16" fmla="*/ 7480 w 10662"/>
              <a:gd name="T17" fmla="*/ 9445 h 9951"/>
              <a:gd name="T18" fmla="*/ 10425 w 10662"/>
              <a:gd name="T19" fmla="*/ 4930 h 9951"/>
              <a:gd name="T20" fmla="*/ 2234 w 10662"/>
              <a:gd name="T21" fmla="*/ 6995 h 9951"/>
              <a:gd name="T22" fmla="*/ 833 w 10662"/>
              <a:gd name="T23" fmla="*/ 4206 h 9951"/>
              <a:gd name="T24" fmla="*/ 2743 w 10662"/>
              <a:gd name="T25" fmla="*/ 1038 h 9951"/>
              <a:gd name="T26" fmla="*/ 6150 w 10662"/>
              <a:gd name="T27" fmla="*/ 1111 h 9951"/>
              <a:gd name="T28" fmla="*/ 2234 w 10662"/>
              <a:gd name="T29" fmla="*/ 6995 h 9951"/>
              <a:gd name="T30" fmla="*/ 8265 w 10662"/>
              <a:gd name="T31" fmla="*/ 7124 h 9951"/>
              <a:gd name="T32" fmla="*/ 7426 w 10662"/>
              <a:gd name="T33" fmla="*/ 7858 h 9951"/>
              <a:gd name="T34" fmla="*/ 6489 w 10662"/>
              <a:gd name="T35" fmla="*/ 7964 h 9951"/>
              <a:gd name="T36" fmla="*/ 6489 w 10662"/>
              <a:gd name="T37" fmla="*/ 8515 h 9951"/>
              <a:gd name="T38" fmla="*/ 5904 w 10662"/>
              <a:gd name="T39" fmla="*/ 8515 h 9951"/>
              <a:gd name="T40" fmla="*/ 5904 w 10662"/>
              <a:gd name="T41" fmla="*/ 7956 h 9951"/>
              <a:gd name="T42" fmla="*/ 5136 w 10662"/>
              <a:gd name="T43" fmla="*/ 7887 h 9951"/>
              <a:gd name="T44" fmla="*/ 4629 w 10662"/>
              <a:gd name="T45" fmla="*/ 7744 h 9951"/>
              <a:gd name="T46" fmla="*/ 4066 w 10662"/>
              <a:gd name="T47" fmla="*/ 6823 h 9951"/>
              <a:gd name="T48" fmla="*/ 4063 w 10662"/>
              <a:gd name="T49" fmla="*/ 6347 h 9951"/>
              <a:gd name="T50" fmla="*/ 4922 w 10662"/>
              <a:gd name="T51" fmla="*/ 6347 h 9951"/>
              <a:gd name="T52" fmla="*/ 4939 w 10662"/>
              <a:gd name="T53" fmla="*/ 6644 h 9951"/>
              <a:gd name="T54" fmla="*/ 5444 w 10662"/>
              <a:gd name="T55" fmla="*/ 7164 h 9951"/>
              <a:gd name="T56" fmla="*/ 5888 w 10662"/>
              <a:gd name="T57" fmla="*/ 7194 h 9951"/>
              <a:gd name="T58" fmla="*/ 5888 w 10662"/>
              <a:gd name="T59" fmla="*/ 5788 h 9951"/>
              <a:gd name="T60" fmla="*/ 5258 w 10662"/>
              <a:gd name="T61" fmla="*/ 5736 h 9951"/>
              <a:gd name="T62" fmla="*/ 4916 w 10662"/>
              <a:gd name="T63" fmla="*/ 5672 h 9951"/>
              <a:gd name="T64" fmla="*/ 4140 w 10662"/>
              <a:gd name="T65" fmla="*/ 4801 h 9951"/>
              <a:gd name="T66" fmla="*/ 4140 w 10662"/>
              <a:gd name="T67" fmla="*/ 3927 h 9951"/>
              <a:gd name="T68" fmla="*/ 5057 w 10662"/>
              <a:gd name="T69" fmla="*/ 3037 h 9951"/>
              <a:gd name="T70" fmla="*/ 5765 w 10662"/>
              <a:gd name="T71" fmla="*/ 2974 h 9951"/>
              <a:gd name="T72" fmla="*/ 5901 w 10662"/>
              <a:gd name="T73" fmla="*/ 2830 h 9951"/>
              <a:gd name="T74" fmla="*/ 5899 w 10662"/>
              <a:gd name="T75" fmla="*/ 2470 h 9951"/>
              <a:gd name="T76" fmla="*/ 6488 w 10662"/>
              <a:gd name="T77" fmla="*/ 2470 h 9951"/>
              <a:gd name="T78" fmla="*/ 6488 w 10662"/>
              <a:gd name="T79" fmla="*/ 2955 h 9951"/>
              <a:gd name="T80" fmla="*/ 7134 w 10662"/>
              <a:gd name="T81" fmla="*/ 3008 h 9951"/>
              <a:gd name="T82" fmla="*/ 7387 w 10662"/>
              <a:gd name="T83" fmla="*/ 3054 h 9951"/>
              <a:gd name="T84" fmla="*/ 8188 w 10662"/>
              <a:gd name="T85" fmla="*/ 4060 h 9951"/>
              <a:gd name="T86" fmla="*/ 8209 w 10662"/>
              <a:gd name="T87" fmla="*/ 4400 h 9951"/>
              <a:gd name="T88" fmla="*/ 7371 w 10662"/>
              <a:gd name="T89" fmla="*/ 4400 h 9951"/>
              <a:gd name="T90" fmla="*/ 6498 w 10662"/>
              <a:gd name="T91" fmla="*/ 3754 h 9951"/>
              <a:gd name="T92" fmla="*/ 6498 w 10662"/>
              <a:gd name="T93" fmla="*/ 5034 h 9951"/>
              <a:gd name="T94" fmla="*/ 6898 w 10662"/>
              <a:gd name="T95" fmla="*/ 5072 h 9951"/>
              <a:gd name="T96" fmla="*/ 7740 w 10662"/>
              <a:gd name="T97" fmla="*/ 5248 h 9951"/>
              <a:gd name="T98" fmla="*/ 8275 w 10662"/>
              <a:gd name="T99" fmla="*/ 5836 h 9951"/>
              <a:gd name="T100" fmla="*/ 8265 w 10662"/>
              <a:gd name="T101" fmla="*/ 7124 h 9951"/>
              <a:gd name="T102" fmla="*/ 7256 w 10662"/>
              <a:gd name="T103" fmla="*/ 5931 h 9951"/>
              <a:gd name="T104" fmla="*/ 6493 w 10662"/>
              <a:gd name="T105" fmla="*/ 5819 h 9951"/>
              <a:gd name="T106" fmla="*/ 6493 w 10662"/>
              <a:gd name="T107" fmla="*/ 7205 h 9951"/>
              <a:gd name="T108" fmla="*/ 6970 w 10662"/>
              <a:gd name="T109" fmla="*/ 7142 h 9951"/>
              <a:gd name="T110" fmla="*/ 7356 w 10662"/>
              <a:gd name="T111" fmla="*/ 6022 h 9951"/>
              <a:gd name="T112" fmla="*/ 7256 w 10662"/>
              <a:gd name="T113" fmla="*/ 5931 h 9951"/>
              <a:gd name="T114" fmla="*/ 5102 w 10662"/>
              <a:gd name="T115" fmla="*/ 4753 h 9951"/>
              <a:gd name="T116" fmla="*/ 5889 w 10662"/>
              <a:gd name="T117" fmla="*/ 5007 h 9951"/>
              <a:gd name="T118" fmla="*/ 5889 w 10662"/>
              <a:gd name="T119" fmla="*/ 3739 h 9951"/>
              <a:gd name="T120" fmla="*/ 5079 w 10662"/>
              <a:gd name="T121" fmla="*/ 4021 h 9951"/>
              <a:gd name="T122" fmla="*/ 5102 w 10662"/>
              <a:gd name="T123" fmla="*/ 4753 h 9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662" h="9951">
                <a:moveTo>
                  <a:pt x="10425" y="4930"/>
                </a:moveTo>
                <a:cubicBezTo>
                  <a:pt x="10223" y="3194"/>
                  <a:pt x="9249" y="2021"/>
                  <a:pt x="7631" y="1373"/>
                </a:cubicBezTo>
                <a:cubicBezTo>
                  <a:pt x="7504" y="1322"/>
                  <a:pt x="7377" y="1248"/>
                  <a:pt x="7278" y="1156"/>
                </a:cubicBezTo>
                <a:cubicBezTo>
                  <a:pt x="6472" y="407"/>
                  <a:pt x="5520" y="28"/>
                  <a:pt x="4295" y="0"/>
                </a:cubicBezTo>
                <a:cubicBezTo>
                  <a:pt x="4146" y="18"/>
                  <a:pt x="3867" y="33"/>
                  <a:pt x="3595" y="85"/>
                </a:cubicBezTo>
                <a:cubicBezTo>
                  <a:pt x="1471" y="491"/>
                  <a:pt x="0" y="2468"/>
                  <a:pt x="240" y="4634"/>
                </a:cubicBezTo>
                <a:cubicBezTo>
                  <a:pt x="412" y="6194"/>
                  <a:pt x="1251" y="7307"/>
                  <a:pt x="2653" y="7995"/>
                </a:cubicBezTo>
                <a:cubicBezTo>
                  <a:pt x="2838" y="8086"/>
                  <a:pt x="2991" y="8198"/>
                  <a:pt x="3136" y="8342"/>
                </a:cubicBezTo>
                <a:cubicBezTo>
                  <a:pt x="4368" y="9555"/>
                  <a:pt x="5832" y="9951"/>
                  <a:pt x="7480" y="9445"/>
                </a:cubicBezTo>
                <a:cubicBezTo>
                  <a:pt x="9447" y="8840"/>
                  <a:pt x="10662" y="6969"/>
                  <a:pt x="10425" y="4930"/>
                </a:cubicBezTo>
                <a:close/>
                <a:moveTo>
                  <a:pt x="2234" y="6995"/>
                </a:moveTo>
                <a:cubicBezTo>
                  <a:pt x="1582" y="6583"/>
                  <a:pt x="816" y="5521"/>
                  <a:pt x="833" y="4206"/>
                </a:cubicBezTo>
                <a:cubicBezTo>
                  <a:pt x="850" y="2790"/>
                  <a:pt x="1501" y="1720"/>
                  <a:pt x="2743" y="1038"/>
                </a:cubicBezTo>
                <a:cubicBezTo>
                  <a:pt x="3923" y="390"/>
                  <a:pt x="5338" y="565"/>
                  <a:pt x="6150" y="1111"/>
                </a:cubicBezTo>
                <a:cubicBezTo>
                  <a:pt x="3195" y="1106"/>
                  <a:pt x="1079" y="4283"/>
                  <a:pt x="2234" y="6995"/>
                </a:cubicBezTo>
                <a:close/>
                <a:moveTo>
                  <a:pt x="8265" y="7124"/>
                </a:moveTo>
                <a:cubicBezTo>
                  <a:pt x="8151" y="7551"/>
                  <a:pt x="7847" y="7784"/>
                  <a:pt x="7426" y="7858"/>
                </a:cubicBezTo>
                <a:cubicBezTo>
                  <a:pt x="7124" y="7911"/>
                  <a:pt x="6816" y="7928"/>
                  <a:pt x="6489" y="7964"/>
                </a:cubicBezTo>
                <a:lnTo>
                  <a:pt x="6489" y="8515"/>
                </a:lnTo>
                <a:lnTo>
                  <a:pt x="5904" y="8515"/>
                </a:lnTo>
                <a:lnTo>
                  <a:pt x="5904" y="7956"/>
                </a:lnTo>
                <a:cubicBezTo>
                  <a:pt x="5635" y="7933"/>
                  <a:pt x="5383" y="7924"/>
                  <a:pt x="5136" y="7887"/>
                </a:cubicBezTo>
                <a:cubicBezTo>
                  <a:pt x="4964" y="7860"/>
                  <a:pt x="4789" y="7813"/>
                  <a:pt x="4629" y="7744"/>
                </a:cubicBezTo>
                <a:cubicBezTo>
                  <a:pt x="4233" y="7571"/>
                  <a:pt x="4112" y="7213"/>
                  <a:pt x="4066" y="6823"/>
                </a:cubicBezTo>
                <a:cubicBezTo>
                  <a:pt x="4047" y="6669"/>
                  <a:pt x="4063" y="6512"/>
                  <a:pt x="4063" y="6347"/>
                </a:cubicBezTo>
                <a:lnTo>
                  <a:pt x="4922" y="6347"/>
                </a:lnTo>
                <a:cubicBezTo>
                  <a:pt x="4928" y="6446"/>
                  <a:pt x="4932" y="6545"/>
                  <a:pt x="4939" y="6644"/>
                </a:cubicBezTo>
                <a:cubicBezTo>
                  <a:pt x="4965" y="6998"/>
                  <a:pt x="5091" y="7129"/>
                  <a:pt x="5444" y="7164"/>
                </a:cubicBezTo>
                <a:cubicBezTo>
                  <a:pt x="5588" y="7178"/>
                  <a:pt x="5733" y="7184"/>
                  <a:pt x="5888" y="7194"/>
                </a:cubicBezTo>
                <a:lnTo>
                  <a:pt x="5888" y="5788"/>
                </a:lnTo>
                <a:cubicBezTo>
                  <a:pt x="5676" y="5771"/>
                  <a:pt x="5466" y="5758"/>
                  <a:pt x="5258" y="5736"/>
                </a:cubicBezTo>
                <a:cubicBezTo>
                  <a:pt x="5143" y="5723"/>
                  <a:pt x="5030" y="5696"/>
                  <a:pt x="4916" y="5672"/>
                </a:cubicBezTo>
                <a:cubicBezTo>
                  <a:pt x="4445" y="5572"/>
                  <a:pt x="4190" y="5264"/>
                  <a:pt x="4140" y="4801"/>
                </a:cubicBezTo>
                <a:cubicBezTo>
                  <a:pt x="4109" y="4513"/>
                  <a:pt x="4099" y="4213"/>
                  <a:pt x="4140" y="3927"/>
                </a:cubicBezTo>
                <a:cubicBezTo>
                  <a:pt x="4220" y="3375"/>
                  <a:pt x="4492" y="3126"/>
                  <a:pt x="5057" y="3037"/>
                </a:cubicBezTo>
                <a:cubicBezTo>
                  <a:pt x="5291" y="3000"/>
                  <a:pt x="5529" y="2986"/>
                  <a:pt x="5765" y="2974"/>
                </a:cubicBezTo>
                <a:cubicBezTo>
                  <a:pt x="5871" y="2969"/>
                  <a:pt x="5907" y="2934"/>
                  <a:pt x="5901" y="2830"/>
                </a:cubicBezTo>
                <a:cubicBezTo>
                  <a:pt x="5893" y="2714"/>
                  <a:pt x="5899" y="2598"/>
                  <a:pt x="5899" y="2470"/>
                </a:cubicBezTo>
                <a:lnTo>
                  <a:pt x="6488" y="2470"/>
                </a:lnTo>
                <a:lnTo>
                  <a:pt x="6488" y="2955"/>
                </a:lnTo>
                <a:cubicBezTo>
                  <a:pt x="6714" y="2973"/>
                  <a:pt x="6924" y="2988"/>
                  <a:pt x="7134" y="3008"/>
                </a:cubicBezTo>
                <a:cubicBezTo>
                  <a:pt x="7219" y="3017"/>
                  <a:pt x="7303" y="3035"/>
                  <a:pt x="7387" y="3054"/>
                </a:cubicBezTo>
                <a:cubicBezTo>
                  <a:pt x="7870" y="3164"/>
                  <a:pt x="8130" y="3379"/>
                  <a:pt x="8188" y="4060"/>
                </a:cubicBezTo>
                <a:cubicBezTo>
                  <a:pt x="8198" y="4169"/>
                  <a:pt x="8202" y="4279"/>
                  <a:pt x="8209" y="4400"/>
                </a:cubicBezTo>
                <a:lnTo>
                  <a:pt x="7371" y="4400"/>
                </a:lnTo>
                <a:cubicBezTo>
                  <a:pt x="7244" y="3843"/>
                  <a:pt x="7026" y="3681"/>
                  <a:pt x="6498" y="3754"/>
                </a:cubicBezTo>
                <a:lnTo>
                  <a:pt x="6498" y="5034"/>
                </a:lnTo>
                <a:cubicBezTo>
                  <a:pt x="6631" y="5046"/>
                  <a:pt x="6767" y="5048"/>
                  <a:pt x="6898" y="5072"/>
                </a:cubicBezTo>
                <a:cubicBezTo>
                  <a:pt x="7180" y="5124"/>
                  <a:pt x="7464" y="5172"/>
                  <a:pt x="7740" y="5248"/>
                </a:cubicBezTo>
                <a:cubicBezTo>
                  <a:pt x="8032" y="5329"/>
                  <a:pt x="8201" y="5549"/>
                  <a:pt x="8275" y="5836"/>
                </a:cubicBezTo>
                <a:cubicBezTo>
                  <a:pt x="8386" y="6265"/>
                  <a:pt x="8379" y="6697"/>
                  <a:pt x="8265" y="7124"/>
                </a:cubicBezTo>
                <a:close/>
                <a:moveTo>
                  <a:pt x="7256" y="5931"/>
                </a:moveTo>
                <a:cubicBezTo>
                  <a:pt x="7014" y="5811"/>
                  <a:pt x="6755" y="5817"/>
                  <a:pt x="6493" y="5819"/>
                </a:cubicBezTo>
                <a:lnTo>
                  <a:pt x="6493" y="7205"/>
                </a:lnTo>
                <a:cubicBezTo>
                  <a:pt x="6664" y="7184"/>
                  <a:pt x="6822" y="7181"/>
                  <a:pt x="6970" y="7142"/>
                </a:cubicBezTo>
                <a:cubicBezTo>
                  <a:pt x="7422" y="7025"/>
                  <a:pt x="7633" y="6400"/>
                  <a:pt x="7356" y="6022"/>
                </a:cubicBezTo>
                <a:cubicBezTo>
                  <a:pt x="7329" y="5986"/>
                  <a:pt x="7295" y="5950"/>
                  <a:pt x="7256" y="5931"/>
                </a:cubicBezTo>
                <a:close/>
                <a:moveTo>
                  <a:pt x="5102" y="4753"/>
                </a:moveTo>
                <a:cubicBezTo>
                  <a:pt x="5306" y="5009"/>
                  <a:pt x="5594" y="5009"/>
                  <a:pt x="5889" y="5007"/>
                </a:cubicBezTo>
                <a:lnTo>
                  <a:pt x="5889" y="3739"/>
                </a:lnTo>
                <a:cubicBezTo>
                  <a:pt x="5582" y="3748"/>
                  <a:pt x="5276" y="3733"/>
                  <a:pt x="5079" y="4021"/>
                </a:cubicBezTo>
                <a:cubicBezTo>
                  <a:pt x="4949" y="4211"/>
                  <a:pt x="4960" y="4574"/>
                  <a:pt x="5102" y="47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wo-overlapping-rectangular-boxes_20019"/>
          <p:cNvSpPr>
            <a:spLocks noChangeAspect="1"/>
          </p:cNvSpPr>
          <p:nvPr/>
        </p:nvSpPr>
        <p:spPr bwMode="auto">
          <a:xfrm>
            <a:off x="8349758" y="4483920"/>
            <a:ext cx="609685" cy="531847"/>
          </a:xfrm>
          <a:custGeom>
            <a:avLst/>
            <a:gdLst>
              <a:gd name="T0" fmla="*/ 4027 w 4826"/>
              <a:gd name="T1" fmla="*/ 1352 h 4216"/>
              <a:gd name="T2" fmla="*/ 4027 w 4826"/>
              <a:gd name="T3" fmla="*/ 0 h 4216"/>
              <a:gd name="T4" fmla="*/ 0 w 4826"/>
              <a:gd name="T5" fmla="*/ 0 h 4216"/>
              <a:gd name="T6" fmla="*/ 0 w 4826"/>
              <a:gd name="T7" fmla="*/ 2863 h 4216"/>
              <a:gd name="T8" fmla="*/ 799 w 4826"/>
              <a:gd name="T9" fmla="*/ 2863 h 4216"/>
              <a:gd name="T10" fmla="*/ 799 w 4826"/>
              <a:gd name="T11" fmla="*/ 4216 h 4216"/>
              <a:gd name="T12" fmla="*/ 4826 w 4826"/>
              <a:gd name="T13" fmla="*/ 4216 h 4216"/>
              <a:gd name="T14" fmla="*/ 4826 w 4826"/>
              <a:gd name="T15" fmla="*/ 1352 h 4216"/>
              <a:gd name="T16" fmla="*/ 4027 w 4826"/>
              <a:gd name="T17" fmla="*/ 1352 h 4216"/>
              <a:gd name="T18" fmla="*/ 799 w 4826"/>
              <a:gd name="T19" fmla="*/ 2704 h 4216"/>
              <a:gd name="T20" fmla="*/ 159 w 4826"/>
              <a:gd name="T21" fmla="*/ 2704 h 4216"/>
              <a:gd name="T22" fmla="*/ 159 w 4826"/>
              <a:gd name="T23" fmla="*/ 159 h 4216"/>
              <a:gd name="T24" fmla="*/ 3868 w 4826"/>
              <a:gd name="T25" fmla="*/ 159 h 4216"/>
              <a:gd name="T26" fmla="*/ 3868 w 4826"/>
              <a:gd name="T27" fmla="*/ 1352 h 4216"/>
              <a:gd name="T28" fmla="*/ 799 w 4826"/>
              <a:gd name="T29" fmla="*/ 1352 h 4216"/>
              <a:gd name="T30" fmla="*/ 799 w 4826"/>
              <a:gd name="T31" fmla="*/ 2704 h 4216"/>
              <a:gd name="T32" fmla="*/ 4667 w 4826"/>
              <a:gd name="T33" fmla="*/ 4056 h 4216"/>
              <a:gd name="T34" fmla="*/ 958 w 4826"/>
              <a:gd name="T35" fmla="*/ 4056 h 4216"/>
              <a:gd name="T36" fmla="*/ 958 w 4826"/>
              <a:gd name="T37" fmla="*/ 2863 h 4216"/>
              <a:gd name="T38" fmla="*/ 958 w 4826"/>
              <a:gd name="T39" fmla="*/ 2704 h 4216"/>
              <a:gd name="T40" fmla="*/ 958 w 4826"/>
              <a:gd name="T41" fmla="*/ 1511 h 4216"/>
              <a:gd name="T42" fmla="*/ 3868 w 4826"/>
              <a:gd name="T43" fmla="*/ 1511 h 4216"/>
              <a:gd name="T44" fmla="*/ 4027 w 4826"/>
              <a:gd name="T45" fmla="*/ 1511 h 4216"/>
              <a:gd name="T46" fmla="*/ 4667 w 4826"/>
              <a:gd name="T47" fmla="*/ 1511 h 4216"/>
              <a:gd name="T48" fmla="*/ 4667 w 4826"/>
              <a:gd name="T49" fmla="*/ 4056 h 4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26" h="4216">
                <a:moveTo>
                  <a:pt x="4027" y="1352"/>
                </a:moveTo>
                <a:lnTo>
                  <a:pt x="4027" y="0"/>
                </a:lnTo>
                <a:lnTo>
                  <a:pt x="0" y="0"/>
                </a:lnTo>
                <a:lnTo>
                  <a:pt x="0" y="2863"/>
                </a:lnTo>
                <a:lnTo>
                  <a:pt x="799" y="2863"/>
                </a:lnTo>
                <a:lnTo>
                  <a:pt x="799" y="4216"/>
                </a:lnTo>
                <a:lnTo>
                  <a:pt x="4826" y="4216"/>
                </a:lnTo>
                <a:lnTo>
                  <a:pt x="4826" y="1352"/>
                </a:lnTo>
                <a:lnTo>
                  <a:pt x="4027" y="1352"/>
                </a:lnTo>
                <a:close/>
                <a:moveTo>
                  <a:pt x="799" y="2704"/>
                </a:moveTo>
                <a:lnTo>
                  <a:pt x="159" y="2704"/>
                </a:lnTo>
                <a:lnTo>
                  <a:pt x="159" y="159"/>
                </a:lnTo>
                <a:lnTo>
                  <a:pt x="3868" y="159"/>
                </a:lnTo>
                <a:lnTo>
                  <a:pt x="3868" y="1352"/>
                </a:lnTo>
                <a:lnTo>
                  <a:pt x="799" y="1352"/>
                </a:lnTo>
                <a:lnTo>
                  <a:pt x="799" y="2704"/>
                </a:lnTo>
                <a:close/>
                <a:moveTo>
                  <a:pt x="4667" y="4056"/>
                </a:moveTo>
                <a:lnTo>
                  <a:pt x="958" y="4056"/>
                </a:lnTo>
                <a:lnTo>
                  <a:pt x="958" y="2863"/>
                </a:lnTo>
                <a:lnTo>
                  <a:pt x="958" y="2704"/>
                </a:lnTo>
                <a:lnTo>
                  <a:pt x="958" y="1511"/>
                </a:lnTo>
                <a:lnTo>
                  <a:pt x="3868" y="1511"/>
                </a:lnTo>
                <a:lnTo>
                  <a:pt x="4027" y="1511"/>
                </a:lnTo>
                <a:lnTo>
                  <a:pt x="4667" y="1511"/>
                </a:lnTo>
                <a:lnTo>
                  <a:pt x="4667" y="4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矩形 18"/>
          <p:cNvSpPr/>
          <p:nvPr/>
        </p:nvSpPr>
        <p:spPr>
          <a:xfrm>
            <a:off x="4786192" y="1772318"/>
            <a:ext cx="4477285" cy="46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只對自己感興趣或想學習的議題</a:t>
            </a:r>
            <a:endParaRPr lang="zh-CN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16949" y="125287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市場假設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不怕你聽，只怕你不知道！」〈懷哲的Podcast〉用心理學帶起思考的旋風| FLiPER - 生活藝文誌">
            <a:extLst>
              <a:ext uri="{FF2B5EF4-FFF2-40B4-BE49-F238E27FC236}">
                <a16:creationId xmlns:a16="http://schemas.microsoft.com/office/drawing/2014/main" id="{AFF53607-7884-6A4F-B94A-1BBCAE7B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63" y="3810776"/>
            <a:ext cx="4457700" cy="22288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76CEFFC1-92E7-CB4D-95E2-8B0CCB7CDD0A}"/>
              </a:ext>
            </a:extLst>
          </p:cNvPr>
          <p:cNvSpPr/>
          <p:nvPr/>
        </p:nvSpPr>
        <p:spPr>
          <a:xfrm>
            <a:off x="2122263" y="3007176"/>
            <a:ext cx="2911108" cy="3836050"/>
          </a:xfrm>
          <a:prstGeom prst="mathMultiply">
            <a:avLst>
              <a:gd name="adj1" fmla="val 15377"/>
            </a:avLst>
          </a:prstGeom>
          <a:solidFill>
            <a:srgbClr val="FF250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ACFF29A-F8E9-E141-99EA-E95A398A8ADC}"/>
              </a:ext>
            </a:extLst>
          </p:cNvPr>
          <p:cNvSpPr/>
          <p:nvPr/>
        </p:nvSpPr>
        <p:spPr>
          <a:xfrm>
            <a:off x="7019412" y="4431082"/>
            <a:ext cx="44772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2020</a:t>
            </a:r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年</a:t>
            </a:r>
            <a:endParaRPr lang="en-US" altLang="zh-TW" sz="25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「台灣</a:t>
            </a:r>
            <a:r>
              <a:rPr lang="en" altLang="zh-TW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Podcast</a:t>
            </a:r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元年」</a:t>
            </a:r>
            <a:endParaRPr lang="en-US" altLang="zh-TW" sz="25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77322-9C7B-914B-B8A6-02C6FBAB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732" y="3375743"/>
            <a:ext cx="3324766" cy="3050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849139-306D-D941-8EF3-8AE2E91C8FE3}"/>
              </a:ext>
            </a:extLst>
          </p:cNvPr>
          <p:cNvCxnSpPr>
            <a:cxnSpLocks/>
          </p:cNvCxnSpPr>
          <p:nvPr/>
        </p:nvCxnSpPr>
        <p:spPr>
          <a:xfrm>
            <a:off x="523698" y="3318160"/>
            <a:ext cx="111446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A833D9B-A467-444A-8546-A7FE9670462C}"/>
              </a:ext>
            </a:extLst>
          </p:cNvPr>
          <p:cNvCxnSpPr/>
          <p:nvPr/>
        </p:nvCxnSpPr>
        <p:spPr>
          <a:xfrm>
            <a:off x="6594764" y="3318160"/>
            <a:ext cx="0" cy="30851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7061D24-5448-764E-B113-B2CF41ADC567}"/>
              </a:ext>
            </a:extLst>
          </p:cNvPr>
          <p:cNvSpPr/>
          <p:nvPr/>
        </p:nvSpPr>
        <p:spPr>
          <a:xfrm>
            <a:off x="497446" y="442755"/>
            <a:ext cx="11197106" cy="2863472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BB923AC-1DA1-B94E-8651-BED1E135BF5C}"/>
              </a:ext>
            </a:extLst>
          </p:cNvPr>
          <p:cNvSpPr/>
          <p:nvPr/>
        </p:nvSpPr>
        <p:spPr>
          <a:xfrm>
            <a:off x="578331" y="3344864"/>
            <a:ext cx="6071068" cy="3018327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36A7FF9-DABE-B342-B9C0-544BFDE4515B}"/>
              </a:ext>
            </a:extLst>
          </p:cNvPr>
          <p:cNvSpPr/>
          <p:nvPr/>
        </p:nvSpPr>
        <p:spPr>
          <a:xfrm>
            <a:off x="6587879" y="3293123"/>
            <a:ext cx="5028497" cy="3121811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等腰三角形 24"/>
          <p:cNvSpPr/>
          <p:nvPr/>
        </p:nvSpPr>
        <p:spPr>
          <a:xfrm rot="4791972">
            <a:off x="9916396" y="70729"/>
            <a:ext cx="1240601" cy="1069484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等腰三角形 25"/>
          <p:cNvSpPr/>
          <p:nvPr/>
        </p:nvSpPr>
        <p:spPr>
          <a:xfrm rot="4791972">
            <a:off x="160563" y="4523673"/>
            <a:ext cx="1268200" cy="109327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309584">
            <a:off x="-36029" y="2342159"/>
            <a:ext cx="1119450" cy="978948"/>
            <a:chOff x="4933741" y="160774"/>
            <a:chExt cx="753032" cy="658519"/>
          </a:xfrm>
        </p:grpSpPr>
        <p:sp>
          <p:nvSpPr>
            <p:cNvPr id="45" name="椭圆 44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9" name="文本框 3">
            <a:extLst>
              <a:ext uri="{FF2B5EF4-FFF2-40B4-BE49-F238E27FC236}">
                <a16:creationId xmlns:a16="http://schemas.microsoft.com/office/drawing/2014/main" id="{5EC38975-E96C-624F-A2CF-7B60D0993C1E}"/>
              </a:ext>
            </a:extLst>
          </p:cNvPr>
          <p:cNvSpPr txBox="1"/>
          <p:nvPr/>
        </p:nvSpPr>
        <p:spPr>
          <a:xfrm>
            <a:off x="806400" y="604800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市場假設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0157982" y="5537241"/>
            <a:ext cx="1510319" cy="1320759"/>
            <a:chOff x="4933741" y="160774"/>
            <a:chExt cx="753032" cy="658519"/>
          </a:xfrm>
        </p:grpSpPr>
        <p:sp>
          <p:nvSpPr>
            <p:cNvPr id="27" name="椭圆 26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7116547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3" grpId="0"/>
      <p:bldP spid="13" grpId="0" animBg="1"/>
      <p:bldP spid="62" grpId="0" animBg="1"/>
      <p:bldP spid="62" grpId="1" animBg="1"/>
      <p:bldP spid="64" grpId="0" animBg="1"/>
      <p:bldP spid="6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77641" y="1255351"/>
            <a:ext cx="5012515" cy="170544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846284" y="1084380"/>
            <a:ext cx="6684810" cy="1668747"/>
            <a:chOff x="2532500" y="1349439"/>
            <a:chExt cx="6684810" cy="1668747"/>
          </a:xfrm>
        </p:grpSpPr>
        <p:grpSp>
          <p:nvGrpSpPr>
            <p:cNvPr id="8" name="组合 7"/>
            <p:cNvGrpSpPr/>
            <p:nvPr/>
          </p:nvGrpSpPr>
          <p:grpSpPr>
            <a:xfrm>
              <a:off x="2532500" y="1748771"/>
              <a:ext cx="1014884" cy="1027085"/>
              <a:chOff x="2130566" y="1989932"/>
              <a:chExt cx="1014884" cy="102708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241099" y="2080368"/>
                <a:ext cx="904351" cy="936649"/>
              </a:xfrm>
              <a:prstGeom prst="rect">
                <a:avLst/>
              </a:prstGeom>
              <a:solidFill>
                <a:srgbClr val="F8F8F8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130566" y="1989932"/>
                <a:ext cx="904351" cy="936649"/>
              </a:xfrm>
              <a:prstGeom prst="rect">
                <a:avLst/>
              </a:prstGeom>
              <a:solidFill>
                <a:srgbClr val="FE6835"/>
              </a:solidFill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u="sng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204795" y="1349439"/>
              <a:ext cx="5012515" cy="16687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iconfont-1013-691958"/>
          <p:cNvSpPr>
            <a:spLocks noChangeAspect="1"/>
          </p:cNvSpPr>
          <p:nvPr/>
        </p:nvSpPr>
        <p:spPr bwMode="auto">
          <a:xfrm>
            <a:off x="2993616" y="1702419"/>
            <a:ext cx="609685" cy="569064"/>
          </a:xfrm>
          <a:custGeom>
            <a:avLst/>
            <a:gdLst>
              <a:gd name="T0" fmla="*/ 10425 w 10662"/>
              <a:gd name="T1" fmla="*/ 4930 h 9951"/>
              <a:gd name="T2" fmla="*/ 7631 w 10662"/>
              <a:gd name="T3" fmla="*/ 1373 h 9951"/>
              <a:gd name="T4" fmla="*/ 7278 w 10662"/>
              <a:gd name="T5" fmla="*/ 1156 h 9951"/>
              <a:gd name="T6" fmla="*/ 4295 w 10662"/>
              <a:gd name="T7" fmla="*/ 0 h 9951"/>
              <a:gd name="T8" fmla="*/ 3595 w 10662"/>
              <a:gd name="T9" fmla="*/ 85 h 9951"/>
              <a:gd name="T10" fmla="*/ 240 w 10662"/>
              <a:gd name="T11" fmla="*/ 4634 h 9951"/>
              <a:gd name="T12" fmla="*/ 2653 w 10662"/>
              <a:gd name="T13" fmla="*/ 7995 h 9951"/>
              <a:gd name="T14" fmla="*/ 3136 w 10662"/>
              <a:gd name="T15" fmla="*/ 8342 h 9951"/>
              <a:gd name="T16" fmla="*/ 7480 w 10662"/>
              <a:gd name="T17" fmla="*/ 9445 h 9951"/>
              <a:gd name="T18" fmla="*/ 10425 w 10662"/>
              <a:gd name="T19" fmla="*/ 4930 h 9951"/>
              <a:gd name="T20" fmla="*/ 2234 w 10662"/>
              <a:gd name="T21" fmla="*/ 6995 h 9951"/>
              <a:gd name="T22" fmla="*/ 833 w 10662"/>
              <a:gd name="T23" fmla="*/ 4206 h 9951"/>
              <a:gd name="T24" fmla="*/ 2743 w 10662"/>
              <a:gd name="T25" fmla="*/ 1038 h 9951"/>
              <a:gd name="T26" fmla="*/ 6150 w 10662"/>
              <a:gd name="T27" fmla="*/ 1111 h 9951"/>
              <a:gd name="T28" fmla="*/ 2234 w 10662"/>
              <a:gd name="T29" fmla="*/ 6995 h 9951"/>
              <a:gd name="T30" fmla="*/ 8265 w 10662"/>
              <a:gd name="T31" fmla="*/ 7124 h 9951"/>
              <a:gd name="T32" fmla="*/ 7426 w 10662"/>
              <a:gd name="T33" fmla="*/ 7858 h 9951"/>
              <a:gd name="T34" fmla="*/ 6489 w 10662"/>
              <a:gd name="T35" fmla="*/ 7964 h 9951"/>
              <a:gd name="T36" fmla="*/ 6489 w 10662"/>
              <a:gd name="T37" fmla="*/ 8515 h 9951"/>
              <a:gd name="T38" fmla="*/ 5904 w 10662"/>
              <a:gd name="T39" fmla="*/ 8515 h 9951"/>
              <a:gd name="T40" fmla="*/ 5904 w 10662"/>
              <a:gd name="T41" fmla="*/ 7956 h 9951"/>
              <a:gd name="T42" fmla="*/ 5136 w 10662"/>
              <a:gd name="T43" fmla="*/ 7887 h 9951"/>
              <a:gd name="T44" fmla="*/ 4629 w 10662"/>
              <a:gd name="T45" fmla="*/ 7744 h 9951"/>
              <a:gd name="T46" fmla="*/ 4066 w 10662"/>
              <a:gd name="T47" fmla="*/ 6823 h 9951"/>
              <a:gd name="T48" fmla="*/ 4063 w 10662"/>
              <a:gd name="T49" fmla="*/ 6347 h 9951"/>
              <a:gd name="T50" fmla="*/ 4922 w 10662"/>
              <a:gd name="T51" fmla="*/ 6347 h 9951"/>
              <a:gd name="T52" fmla="*/ 4939 w 10662"/>
              <a:gd name="T53" fmla="*/ 6644 h 9951"/>
              <a:gd name="T54" fmla="*/ 5444 w 10662"/>
              <a:gd name="T55" fmla="*/ 7164 h 9951"/>
              <a:gd name="T56" fmla="*/ 5888 w 10662"/>
              <a:gd name="T57" fmla="*/ 7194 h 9951"/>
              <a:gd name="T58" fmla="*/ 5888 w 10662"/>
              <a:gd name="T59" fmla="*/ 5788 h 9951"/>
              <a:gd name="T60" fmla="*/ 5258 w 10662"/>
              <a:gd name="T61" fmla="*/ 5736 h 9951"/>
              <a:gd name="T62" fmla="*/ 4916 w 10662"/>
              <a:gd name="T63" fmla="*/ 5672 h 9951"/>
              <a:gd name="T64" fmla="*/ 4140 w 10662"/>
              <a:gd name="T65" fmla="*/ 4801 h 9951"/>
              <a:gd name="T66" fmla="*/ 4140 w 10662"/>
              <a:gd name="T67" fmla="*/ 3927 h 9951"/>
              <a:gd name="T68" fmla="*/ 5057 w 10662"/>
              <a:gd name="T69" fmla="*/ 3037 h 9951"/>
              <a:gd name="T70" fmla="*/ 5765 w 10662"/>
              <a:gd name="T71" fmla="*/ 2974 h 9951"/>
              <a:gd name="T72" fmla="*/ 5901 w 10662"/>
              <a:gd name="T73" fmla="*/ 2830 h 9951"/>
              <a:gd name="T74" fmla="*/ 5899 w 10662"/>
              <a:gd name="T75" fmla="*/ 2470 h 9951"/>
              <a:gd name="T76" fmla="*/ 6488 w 10662"/>
              <a:gd name="T77" fmla="*/ 2470 h 9951"/>
              <a:gd name="T78" fmla="*/ 6488 w 10662"/>
              <a:gd name="T79" fmla="*/ 2955 h 9951"/>
              <a:gd name="T80" fmla="*/ 7134 w 10662"/>
              <a:gd name="T81" fmla="*/ 3008 h 9951"/>
              <a:gd name="T82" fmla="*/ 7387 w 10662"/>
              <a:gd name="T83" fmla="*/ 3054 h 9951"/>
              <a:gd name="T84" fmla="*/ 8188 w 10662"/>
              <a:gd name="T85" fmla="*/ 4060 h 9951"/>
              <a:gd name="T86" fmla="*/ 8209 w 10662"/>
              <a:gd name="T87" fmla="*/ 4400 h 9951"/>
              <a:gd name="T88" fmla="*/ 7371 w 10662"/>
              <a:gd name="T89" fmla="*/ 4400 h 9951"/>
              <a:gd name="T90" fmla="*/ 6498 w 10662"/>
              <a:gd name="T91" fmla="*/ 3754 h 9951"/>
              <a:gd name="T92" fmla="*/ 6498 w 10662"/>
              <a:gd name="T93" fmla="*/ 5034 h 9951"/>
              <a:gd name="T94" fmla="*/ 6898 w 10662"/>
              <a:gd name="T95" fmla="*/ 5072 h 9951"/>
              <a:gd name="T96" fmla="*/ 7740 w 10662"/>
              <a:gd name="T97" fmla="*/ 5248 h 9951"/>
              <a:gd name="T98" fmla="*/ 8275 w 10662"/>
              <a:gd name="T99" fmla="*/ 5836 h 9951"/>
              <a:gd name="T100" fmla="*/ 8265 w 10662"/>
              <a:gd name="T101" fmla="*/ 7124 h 9951"/>
              <a:gd name="T102" fmla="*/ 7256 w 10662"/>
              <a:gd name="T103" fmla="*/ 5931 h 9951"/>
              <a:gd name="T104" fmla="*/ 6493 w 10662"/>
              <a:gd name="T105" fmla="*/ 5819 h 9951"/>
              <a:gd name="T106" fmla="*/ 6493 w 10662"/>
              <a:gd name="T107" fmla="*/ 7205 h 9951"/>
              <a:gd name="T108" fmla="*/ 6970 w 10662"/>
              <a:gd name="T109" fmla="*/ 7142 h 9951"/>
              <a:gd name="T110" fmla="*/ 7356 w 10662"/>
              <a:gd name="T111" fmla="*/ 6022 h 9951"/>
              <a:gd name="T112" fmla="*/ 7256 w 10662"/>
              <a:gd name="T113" fmla="*/ 5931 h 9951"/>
              <a:gd name="T114" fmla="*/ 5102 w 10662"/>
              <a:gd name="T115" fmla="*/ 4753 h 9951"/>
              <a:gd name="T116" fmla="*/ 5889 w 10662"/>
              <a:gd name="T117" fmla="*/ 5007 h 9951"/>
              <a:gd name="T118" fmla="*/ 5889 w 10662"/>
              <a:gd name="T119" fmla="*/ 3739 h 9951"/>
              <a:gd name="T120" fmla="*/ 5079 w 10662"/>
              <a:gd name="T121" fmla="*/ 4021 h 9951"/>
              <a:gd name="T122" fmla="*/ 5102 w 10662"/>
              <a:gd name="T123" fmla="*/ 4753 h 9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662" h="9951">
                <a:moveTo>
                  <a:pt x="10425" y="4930"/>
                </a:moveTo>
                <a:cubicBezTo>
                  <a:pt x="10223" y="3194"/>
                  <a:pt x="9249" y="2021"/>
                  <a:pt x="7631" y="1373"/>
                </a:cubicBezTo>
                <a:cubicBezTo>
                  <a:pt x="7504" y="1322"/>
                  <a:pt x="7377" y="1248"/>
                  <a:pt x="7278" y="1156"/>
                </a:cubicBezTo>
                <a:cubicBezTo>
                  <a:pt x="6472" y="407"/>
                  <a:pt x="5520" y="28"/>
                  <a:pt x="4295" y="0"/>
                </a:cubicBezTo>
                <a:cubicBezTo>
                  <a:pt x="4146" y="18"/>
                  <a:pt x="3867" y="33"/>
                  <a:pt x="3595" y="85"/>
                </a:cubicBezTo>
                <a:cubicBezTo>
                  <a:pt x="1471" y="491"/>
                  <a:pt x="0" y="2468"/>
                  <a:pt x="240" y="4634"/>
                </a:cubicBezTo>
                <a:cubicBezTo>
                  <a:pt x="412" y="6194"/>
                  <a:pt x="1251" y="7307"/>
                  <a:pt x="2653" y="7995"/>
                </a:cubicBezTo>
                <a:cubicBezTo>
                  <a:pt x="2838" y="8086"/>
                  <a:pt x="2991" y="8198"/>
                  <a:pt x="3136" y="8342"/>
                </a:cubicBezTo>
                <a:cubicBezTo>
                  <a:pt x="4368" y="9555"/>
                  <a:pt x="5832" y="9951"/>
                  <a:pt x="7480" y="9445"/>
                </a:cubicBezTo>
                <a:cubicBezTo>
                  <a:pt x="9447" y="8840"/>
                  <a:pt x="10662" y="6969"/>
                  <a:pt x="10425" y="4930"/>
                </a:cubicBezTo>
                <a:close/>
                <a:moveTo>
                  <a:pt x="2234" y="6995"/>
                </a:moveTo>
                <a:cubicBezTo>
                  <a:pt x="1582" y="6583"/>
                  <a:pt x="816" y="5521"/>
                  <a:pt x="833" y="4206"/>
                </a:cubicBezTo>
                <a:cubicBezTo>
                  <a:pt x="850" y="2790"/>
                  <a:pt x="1501" y="1720"/>
                  <a:pt x="2743" y="1038"/>
                </a:cubicBezTo>
                <a:cubicBezTo>
                  <a:pt x="3923" y="390"/>
                  <a:pt x="5338" y="565"/>
                  <a:pt x="6150" y="1111"/>
                </a:cubicBezTo>
                <a:cubicBezTo>
                  <a:pt x="3195" y="1106"/>
                  <a:pt x="1079" y="4283"/>
                  <a:pt x="2234" y="6995"/>
                </a:cubicBezTo>
                <a:close/>
                <a:moveTo>
                  <a:pt x="8265" y="7124"/>
                </a:moveTo>
                <a:cubicBezTo>
                  <a:pt x="8151" y="7551"/>
                  <a:pt x="7847" y="7784"/>
                  <a:pt x="7426" y="7858"/>
                </a:cubicBezTo>
                <a:cubicBezTo>
                  <a:pt x="7124" y="7911"/>
                  <a:pt x="6816" y="7928"/>
                  <a:pt x="6489" y="7964"/>
                </a:cubicBezTo>
                <a:lnTo>
                  <a:pt x="6489" y="8515"/>
                </a:lnTo>
                <a:lnTo>
                  <a:pt x="5904" y="8515"/>
                </a:lnTo>
                <a:lnTo>
                  <a:pt x="5904" y="7956"/>
                </a:lnTo>
                <a:cubicBezTo>
                  <a:pt x="5635" y="7933"/>
                  <a:pt x="5383" y="7924"/>
                  <a:pt x="5136" y="7887"/>
                </a:cubicBezTo>
                <a:cubicBezTo>
                  <a:pt x="4964" y="7860"/>
                  <a:pt x="4789" y="7813"/>
                  <a:pt x="4629" y="7744"/>
                </a:cubicBezTo>
                <a:cubicBezTo>
                  <a:pt x="4233" y="7571"/>
                  <a:pt x="4112" y="7213"/>
                  <a:pt x="4066" y="6823"/>
                </a:cubicBezTo>
                <a:cubicBezTo>
                  <a:pt x="4047" y="6669"/>
                  <a:pt x="4063" y="6512"/>
                  <a:pt x="4063" y="6347"/>
                </a:cubicBezTo>
                <a:lnTo>
                  <a:pt x="4922" y="6347"/>
                </a:lnTo>
                <a:cubicBezTo>
                  <a:pt x="4928" y="6446"/>
                  <a:pt x="4932" y="6545"/>
                  <a:pt x="4939" y="6644"/>
                </a:cubicBezTo>
                <a:cubicBezTo>
                  <a:pt x="4965" y="6998"/>
                  <a:pt x="5091" y="7129"/>
                  <a:pt x="5444" y="7164"/>
                </a:cubicBezTo>
                <a:cubicBezTo>
                  <a:pt x="5588" y="7178"/>
                  <a:pt x="5733" y="7184"/>
                  <a:pt x="5888" y="7194"/>
                </a:cubicBezTo>
                <a:lnTo>
                  <a:pt x="5888" y="5788"/>
                </a:lnTo>
                <a:cubicBezTo>
                  <a:pt x="5676" y="5771"/>
                  <a:pt x="5466" y="5758"/>
                  <a:pt x="5258" y="5736"/>
                </a:cubicBezTo>
                <a:cubicBezTo>
                  <a:pt x="5143" y="5723"/>
                  <a:pt x="5030" y="5696"/>
                  <a:pt x="4916" y="5672"/>
                </a:cubicBezTo>
                <a:cubicBezTo>
                  <a:pt x="4445" y="5572"/>
                  <a:pt x="4190" y="5264"/>
                  <a:pt x="4140" y="4801"/>
                </a:cubicBezTo>
                <a:cubicBezTo>
                  <a:pt x="4109" y="4513"/>
                  <a:pt x="4099" y="4213"/>
                  <a:pt x="4140" y="3927"/>
                </a:cubicBezTo>
                <a:cubicBezTo>
                  <a:pt x="4220" y="3375"/>
                  <a:pt x="4492" y="3126"/>
                  <a:pt x="5057" y="3037"/>
                </a:cubicBezTo>
                <a:cubicBezTo>
                  <a:pt x="5291" y="3000"/>
                  <a:pt x="5529" y="2986"/>
                  <a:pt x="5765" y="2974"/>
                </a:cubicBezTo>
                <a:cubicBezTo>
                  <a:pt x="5871" y="2969"/>
                  <a:pt x="5907" y="2934"/>
                  <a:pt x="5901" y="2830"/>
                </a:cubicBezTo>
                <a:cubicBezTo>
                  <a:pt x="5893" y="2714"/>
                  <a:pt x="5899" y="2598"/>
                  <a:pt x="5899" y="2470"/>
                </a:cubicBezTo>
                <a:lnTo>
                  <a:pt x="6488" y="2470"/>
                </a:lnTo>
                <a:lnTo>
                  <a:pt x="6488" y="2955"/>
                </a:lnTo>
                <a:cubicBezTo>
                  <a:pt x="6714" y="2973"/>
                  <a:pt x="6924" y="2988"/>
                  <a:pt x="7134" y="3008"/>
                </a:cubicBezTo>
                <a:cubicBezTo>
                  <a:pt x="7219" y="3017"/>
                  <a:pt x="7303" y="3035"/>
                  <a:pt x="7387" y="3054"/>
                </a:cubicBezTo>
                <a:cubicBezTo>
                  <a:pt x="7870" y="3164"/>
                  <a:pt x="8130" y="3379"/>
                  <a:pt x="8188" y="4060"/>
                </a:cubicBezTo>
                <a:cubicBezTo>
                  <a:pt x="8198" y="4169"/>
                  <a:pt x="8202" y="4279"/>
                  <a:pt x="8209" y="4400"/>
                </a:cubicBezTo>
                <a:lnTo>
                  <a:pt x="7371" y="4400"/>
                </a:lnTo>
                <a:cubicBezTo>
                  <a:pt x="7244" y="3843"/>
                  <a:pt x="7026" y="3681"/>
                  <a:pt x="6498" y="3754"/>
                </a:cubicBezTo>
                <a:lnTo>
                  <a:pt x="6498" y="5034"/>
                </a:lnTo>
                <a:cubicBezTo>
                  <a:pt x="6631" y="5046"/>
                  <a:pt x="6767" y="5048"/>
                  <a:pt x="6898" y="5072"/>
                </a:cubicBezTo>
                <a:cubicBezTo>
                  <a:pt x="7180" y="5124"/>
                  <a:pt x="7464" y="5172"/>
                  <a:pt x="7740" y="5248"/>
                </a:cubicBezTo>
                <a:cubicBezTo>
                  <a:pt x="8032" y="5329"/>
                  <a:pt x="8201" y="5549"/>
                  <a:pt x="8275" y="5836"/>
                </a:cubicBezTo>
                <a:cubicBezTo>
                  <a:pt x="8386" y="6265"/>
                  <a:pt x="8379" y="6697"/>
                  <a:pt x="8265" y="7124"/>
                </a:cubicBezTo>
                <a:close/>
                <a:moveTo>
                  <a:pt x="7256" y="5931"/>
                </a:moveTo>
                <a:cubicBezTo>
                  <a:pt x="7014" y="5811"/>
                  <a:pt x="6755" y="5817"/>
                  <a:pt x="6493" y="5819"/>
                </a:cubicBezTo>
                <a:lnTo>
                  <a:pt x="6493" y="7205"/>
                </a:lnTo>
                <a:cubicBezTo>
                  <a:pt x="6664" y="7184"/>
                  <a:pt x="6822" y="7181"/>
                  <a:pt x="6970" y="7142"/>
                </a:cubicBezTo>
                <a:cubicBezTo>
                  <a:pt x="7422" y="7025"/>
                  <a:pt x="7633" y="6400"/>
                  <a:pt x="7356" y="6022"/>
                </a:cubicBezTo>
                <a:cubicBezTo>
                  <a:pt x="7329" y="5986"/>
                  <a:pt x="7295" y="5950"/>
                  <a:pt x="7256" y="5931"/>
                </a:cubicBezTo>
                <a:close/>
                <a:moveTo>
                  <a:pt x="5102" y="4753"/>
                </a:moveTo>
                <a:cubicBezTo>
                  <a:pt x="5306" y="5009"/>
                  <a:pt x="5594" y="5009"/>
                  <a:pt x="5889" y="5007"/>
                </a:cubicBezTo>
                <a:lnTo>
                  <a:pt x="5889" y="3739"/>
                </a:lnTo>
                <a:cubicBezTo>
                  <a:pt x="5582" y="3748"/>
                  <a:pt x="5276" y="3733"/>
                  <a:pt x="5079" y="4021"/>
                </a:cubicBezTo>
                <a:cubicBezTo>
                  <a:pt x="4949" y="4211"/>
                  <a:pt x="4960" y="4574"/>
                  <a:pt x="5102" y="47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two-overlapping-rectangular-boxes_20019"/>
          <p:cNvSpPr>
            <a:spLocks noChangeAspect="1"/>
          </p:cNvSpPr>
          <p:nvPr/>
        </p:nvSpPr>
        <p:spPr bwMode="auto">
          <a:xfrm>
            <a:off x="8349758" y="4483920"/>
            <a:ext cx="609685" cy="531847"/>
          </a:xfrm>
          <a:custGeom>
            <a:avLst/>
            <a:gdLst>
              <a:gd name="T0" fmla="*/ 4027 w 4826"/>
              <a:gd name="T1" fmla="*/ 1352 h 4216"/>
              <a:gd name="T2" fmla="*/ 4027 w 4826"/>
              <a:gd name="T3" fmla="*/ 0 h 4216"/>
              <a:gd name="T4" fmla="*/ 0 w 4826"/>
              <a:gd name="T5" fmla="*/ 0 h 4216"/>
              <a:gd name="T6" fmla="*/ 0 w 4826"/>
              <a:gd name="T7" fmla="*/ 2863 h 4216"/>
              <a:gd name="T8" fmla="*/ 799 w 4826"/>
              <a:gd name="T9" fmla="*/ 2863 h 4216"/>
              <a:gd name="T10" fmla="*/ 799 w 4826"/>
              <a:gd name="T11" fmla="*/ 4216 h 4216"/>
              <a:gd name="T12" fmla="*/ 4826 w 4826"/>
              <a:gd name="T13" fmla="*/ 4216 h 4216"/>
              <a:gd name="T14" fmla="*/ 4826 w 4826"/>
              <a:gd name="T15" fmla="*/ 1352 h 4216"/>
              <a:gd name="T16" fmla="*/ 4027 w 4826"/>
              <a:gd name="T17" fmla="*/ 1352 h 4216"/>
              <a:gd name="T18" fmla="*/ 799 w 4826"/>
              <a:gd name="T19" fmla="*/ 2704 h 4216"/>
              <a:gd name="T20" fmla="*/ 159 w 4826"/>
              <a:gd name="T21" fmla="*/ 2704 h 4216"/>
              <a:gd name="T22" fmla="*/ 159 w 4826"/>
              <a:gd name="T23" fmla="*/ 159 h 4216"/>
              <a:gd name="T24" fmla="*/ 3868 w 4826"/>
              <a:gd name="T25" fmla="*/ 159 h 4216"/>
              <a:gd name="T26" fmla="*/ 3868 w 4826"/>
              <a:gd name="T27" fmla="*/ 1352 h 4216"/>
              <a:gd name="T28" fmla="*/ 799 w 4826"/>
              <a:gd name="T29" fmla="*/ 1352 h 4216"/>
              <a:gd name="T30" fmla="*/ 799 w 4826"/>
              <a:gd name="T31" fmla="*/ 2704 h 4216"/>
              <a:gd name="T32" fmla="*/ 4667 w 4826"/>
              <a:gd name="T33" fmla="*/ 4056 h 4216"/>
              <a:gd name="T34" fmla="*/ 958 w 4826"/>
              <a:gd name="T35" fmla="*/ 4056 h 4216"/>
              <a:gd name="T36" fmla="*/ 958 w 4826"/>
              <a:gd name="T37" fmla="*/ 2863 h 4216"/>
              <a:gd name="T38" fmla="*/ 958 w 4826"/>
              <a:gd name="T39" fmla="*/ 2704 h 4216"/>
              <a:gd name="T40" fmla="*/ 958 w 4826"/>
              <a:gd name="T41" fmla="*/ 1511 h 4216"/>
              <a:gd name="T42" fmla="*/ 3868 w 4826"/>
              <a:gd name="T43" fmla="*/ 1511 h 4216"/>
              <a:gd name="T44" fmla="*/ 4027 w 4826"/>
              <a:gd name="T45" fmla="*/ 1511 h 4216"/>
              <a:gd name="T46" fmla="*/ 4667 w 4826"/>
              <a:gd name="T47" fmla="*/ 1511 h 4216"/>
              <a:gd name="T48" fmla="*/ 4667 w 4826"/>
              <a:gd name="T49" fmla="*/ 4056 h 4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26" h="4216">
                <a:moveTo>
                  <a:pt x="4027" y="1352"/>
                </a:moveTo>
                <a:lnTo>
                  <a:pt x="4027" y="0"/>
                </a:lnTo>
                <a:lnTo>
                  <a:pt x="0" y="0"/>
                </a:lnTo>
                <a:lnTo>
                  <a:pt x="0" y="2863"/>
                </a:lnTo>
                <a:lnTo>
                  <a:pt x="799" y="2863"/>
                </a:lnTo>
                <a:lnTo>
                  <a:pt x="799" y="4216"/>
                </a:lnTo>
                <a:lnTo>
                  <a:pt x="4826" y="4216"/>
                </a:lnTo>
                <a:lnTo>
                  <a:pt x="4826" y="1352"/>
                </a:lnTo>
                <a:lnTo>
                  <a:pt x="4027" y="1352"/>
                </a:lnTo>
                <a:close/>
                <a:moveTo>
                  <a:pt x="799" y="2704"/>
                </a:moveTo>
                <a:lnTo>
                  <a:pt x="159" y="2704"/>
                </a:lnTo>
                <a:lnTo>
                  <a:pt x="159" y="159"/>
                </a:lnTo>
                <a:lnTo>
                  <a:pt x="3868" y="159"/>
                </a:lnTo>
                <a:lnTo>
                  <a:pt x="3868" y="1352"/>
                </a:lnTo>
                <a:lnTo>
                  <a:pt x="799" y="1352"/>
                </a:lnTo>
                <a:lnTo>
                  <a:pt x="799" y="2704"/>
                </a:lnTo>
                <a:close/>
                <a:moveTo>
                  <a:pt x="4667" y="4056"/>
                </a:moveTo>
                <a:lnTo>
                  <a:pt x="958" y="4056"/>
                </a:lnTo>
                <a:lnTo>
                  <a:pt x="958" y="2863"/>
                </a:lnTo>
                <a:lnTo>
                  <a:pt x="958" y="2704"/>
                </a:lnTo>
                <a:lnTo>
                  <a:pt x="958" y="1511"/>
                </a:lnTo>
                <a:lnTo>
                  <a:pt x="3868" y="1511"/>
                </a:lnTo>
                <a:lnTo>
                  <a:pt x="4027" y="1511"/>
                </a:lnTo>
                <a:lnTo>
                  <a:pt x="4667" y="1511"/>
                </a:lnTo>
                <a:lnTo>
                  <a:pt x="4667" y="40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矩形 18"/>
          <p:cNvSpPr/>
          <p:nvPr/>
        </p:nvSpPr>
        <p:spPr>
          <a:xfrm>
            <a:off x="4786192" y="1772318"/>
            <a:ext cx="4477285" cy="46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只對自己感興趣或想學習的議題</a:t>
            </a:r>
            <a:endParaRPr lang="zh-CN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16949" y="125287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市場假設</a:t>
            </a:r>
            <a:endParaRPr lang="zh-CN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不怕你聽，只怕你不知道！」〈懷哲的Podcast〉用心理學帶起思考的旋風| FLiPER - 生活藝文誌">
            <a:extLst>
              <a:ext uri="{FF2B5EF4-FFF2-40B4-BE49-F238E27FC236}">
                <a16:creationId xmlns:a16="http://schemas.microsoft.com/office/drawing/2014/main" id="{AFF53607-7884-6A4F-B94A-1BBCAE7B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63" y="3810776"/>
            <a:ext cx="4457700" cy="22288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乘號 15">
            <a:extLst>
              <a:ext uri="{FF2B5EF4-FFF2-40B4-BE49-F238E27FC236}">
                <a16:creationId xmlns:a16="http://schemas.microsoft.com/office/drawing/2014/main" id="{76CEFFC1-92E7-CB4D-95E2-8B0CCB7CDD0A}"/>
              </a:ext>
            </a:extLst>
          </p:cNvPr>
          <p:cNvSpPr/>
          <p:nvPr/>
        </p:nvSpPr>
        <p:spPr>
          <a:xfrm>
            <a:off x="2122263" y="3007176"/>
            <a:ext cx="2911108" cy="3836050"/>
          </a:xfrm>
          <a:prstGeom prst="mathMultiply">
            <a:avLst>
              <a:gd name="adj1" fmla="val 15377"/>
            </a:avLst>
          </a:prstGeom>
          <a:solidFill>
            <a:srgbClr val="FF250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ACFF29A-F8E9-E141-99EA-E95A398A8ADC}"/>
              </a:ext>
            </a:extLst>
          </p:cNvPr>
          <p:cNvSpPr/>
          <p:nvPr/>
        </p:nvSpPr>
        <p:spPr>
          <a:xfrm>
            <a:off x="7019412" y="4431082"/>
            <a:ext cx="44772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2020</a:t>
            </a:r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年</a:t>
            </a:r>
            <a:endParaRPr lang="en-US" altLang="zh-TW" sz="25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「台灣</a:t>
            </a:r>
            <a:r>
              <a:rPr lang="en" altLang="zh-TW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Podcast</a:t>
            </a:r>
            <a:r>
              <a:rPr lang="zh-TW" altLang="en-US" sz="2500" b="1" dirty="0">
                <a:latin typeface="Yuanti SC" panose="02010600040101010101" pitchFamily="2" charset="-122"/>
                <a:ea typeface="Yuanti SC" panose="02010600040101010101" pitchFamily="2" charset="-122"/>
              </a:rPr>
              <a:t>元年」</a:t>
            </a:r>
            <a:endParaRPr lang="en-US" altLang="zh-TW" sz="2500" b="1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177322-9C7B-914B-B8A6-02C6FBAB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732" y="3375743"/>
            <a:ext cx="3324766" cy="3050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6849139-306D-D941-8EF3-8AE2E91C8FE3}"/>
              </a:ext>
            </a:extLst>
          </p:cNvPr>
          <p:cNvCxnSpPr>
            <a:cxnSpLocks/>
          </p:cNvCxnSpPr>
          <p:nvPr/>
        </p:nvCxnSpPr>
        <p:spPr>
          <a:xfrm>
            <a:off x="523698" y="3318160"/>
            <a:ext cx="111446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A833D9B-A467-444A-8546-A7FE9670462C}"/>
              </a:ext>
            </a:extLst>
          </p:cNvPr>
          <p:cNvCxnSpPr/>
          <p:nvPr/>
        </p:nvCxnSpPr>
        <p:spPr>
          <a:xfrm>
            <a:off x="6594764" y="3318160"/>
            <a:ext cx="0" cy="30851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7061D24-5448-764E-B113-B2CF41ADC567}"/>
              </a:ext>
            </a:extLst>
          </p:cNvPr>
          <p:cNvSpPr/>
          <p:nvPr/>
        </p:nvSpPr>
        <p:spPr>
          <a:xfrm>
            <a:off x="497446" y="442755"/>
            <a:ext cx="11197106" cy="2863472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BB923AC-1DA1-B94E-8651-BED1E135BF5C}"/>
              </a:ext>
            </a:extLst>
          </p:cNvPr>
          <p:cNvSpPr/>
          <p:nvPr/>
        </p:nvSpPr>
        <p:spPr>
          <a:xfrm>
            <a:off x="578331" y="3344864"/>
            <a:ext cx="6071068" cy="3018327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36A7FF9-DABE-B342-B9C0-544BFDE4515B}"/>
              </a:ext>
            </a:extLst>
          </p:cNvPr>
          <p:cNvSpPr/>
          <p:nvPr/>
        </p:nvSpPr>
        <p:spPr>
          <a:xfrm>
            <a:off x="6587879" y="3293123"/>
            <a:ext cx="5028497" cy="3121811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等腰三角形 24"/>
          <p:cNvSpPr/>
          <p:nvPr/>
        </p:nvSpPr>
        <p:spPr>
          <a:xfrm rot="4791972">
            <a:off x="9916396" y="70729"/>
            <a:ext cx="1240601" cy="1069484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等腰三角形 25"/>
          <p:cNvSpPr/>
          <p:nvPr/>
        </p:nvSpPr>
        <p:spPr>
          <a:xfrm rot="4791972">
            <a:off x="160563" y="4523673"/>
            <a:ext cx="1268200" cy="109327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309584">
            <a:off x="-36029" y="2342159"/>
            <a:ext cx="1119450" cy="978948"/>
            <a:chOff x="4933741" y="160774"/>
            <a:chExt cx="753032" cy="658519"/>
          </a:xfrm>
        </p:grpSpPr>
        <p:sp>
          <p:nvSpPr>
            <p:cNvPr id="45" name="椭圆 44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157982" y="5537241"/>
            <a:ext cx="1510319" cy="1320759"/>
            <a:chOff x="4933741" y="160774"/>
            <a:chExt cx="753032" cy="658519"/>
          </a:xfrm>
        </p:grpSpPr>
        <p:sp>
          <p:nvSpPr>
            <p:cNvPr id="27" name="椭圆 26"/>
            <p:cNvSpPr/>
            <p:nvPr/>
          </p:nvSpPr>
          <p:spPr>
            <a:xfrm>
              <a:off x="4933741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141209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348677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556145" y="160774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933741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141209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556145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933741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141209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348677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556145" y="512701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933741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141209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348677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556145" y="688665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8677" y="336738"/>
              <a:ext cx="130628" cy="130628"/>
            </a:xfrm>
            <a:prstGeom prst="ellipse">
              <a:avLst/>
            </a:prstGeom>
            <a:solidFill>
              <a:srgbClr val="FE6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1" name="文本框 3">
            <a:extLst>
              <a:ext uri="{FF2B5EF4-FFF2-40B4-BE49-F238E27FC236}">
                <a16:creationId xmlns:a16="http://schemas.microsoft.com/office/drawing/2014/main" id="{5EC38975-E96C-624F-A2CF-7B60D0993C1E}"/>
              </a:ext>
            </a:extLst>
          </p:cNvPr>
          <p:cNvSpPr txBox="1"/>
          <p:nvPr/>
        </p:nvSpPr>
        <p:spPr>
          <a:xfrm>
            <a:off x="806400" y="604800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市場問題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8BD81BF-1E7A-E04B-8431-475CB73768C4}"/>
              </a:ext>
            </a:extLst>
          </p:cNvPr>
          <p:cNvSpPr/>
          <p:nvPr/>
        </p:nvSpPr>
        <p:spPr>
          <a:xfrm>
            <a:off x="4963575" y="1516807"/>
            <a:ext cx="49062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以「頻道」分類，沒辦法快速找到興趣相符的議題內容。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椭圆 2">
            <a:extLst>
              <a:ext uri="{FF2B5EF4-FFF2-40B4-BE49-F238E27FC236}">
                <a16:creationId xmlns:a16="http://schemas.microsoft.com/office/drawing/2014/main" id="{C469346A-4F4D-3241-AFFC-CE466B42BFFD}"/>
              </a:ext>
            </a:extLst>
          </p:cNvPr>
          <p:cNvSpPr/>
          <p:nvPr/>
        </p:nvSpPr>
        <p:spPr>
          <a:xfrm>
            <a:off x="2786429" y="1283358"/>
            <a:ext cx="1972186" cy="1366919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興趣</a:t>
            </a:r>
            <a:endParaRPr lang="en-US" altLang="zh-TW" sz="2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相符 </a:t>
            </a:r>
            <a:r>
              <a:rPr lang="en-US" altLang="zh-TW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椭圆 2">
            <a:extLst>
              <a:ext uri="{FF2B5EF4-FFF2-40B4-BE49-F238E27FC236}">
                <a16:creationId xmlns:a16="http://schemas.microsoft.com/office/drawing/2014/main" id="{5DE6EE69-757A-5C4C-B77E-EB125A5BA82C}"/>
              </a:ext>
            </a:extLst>
          </p:cNvPr>
          <p:cNvSpPr/>
          <p:nvPr/>
        </p:nvSpPr>
        <p:spPr>
          <a:xfrm>
            <a:off x="1200114" y="3956133"/>
            <a:ext cx="1851322" cy="1440775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en-US" altLang="zh-TW" sz="25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 </a:t>
            </a:r>
            <a:r>
              <a:rPr lang="en-US" altLang="zh-TW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7665505-06AE-6343-9832-509EFFC732A8}"/>
              </a:ext>
            </a:extLst>
          </p:cNvPr>
          <p:cNvSpPr/>
          <p:nvPr/>
        </p:nvSpPr>
        <p:spPr>
          <a:xfrm>
            <a:off x="3201100" y="4301052"/>
            <a:ext cx="29590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單純的播放器，沒法提高學習效率。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椭圆 2">
            <a:extLst>
              <a:ext uri="{FF2B5EF4-FFF2-40B4-BE49-F238E27FC236}">
                <a16:creationId xmlns:a16="http://schemas.microsoft.com/office/drawing/2014/main" id="{288EF4D5-B517-7746-97CA-E641328AA18D}"/>
              </a:ext>
            </a:extLst>
          </p:cNvPr>
          <p:cNvSpPr/>
          <p:nvPr/>
        </p:nvSpPr>
        <p:spPr>
          <a:xfrm>
            <a:off x="7022459" y="4022913"/>
            <a:ext cx="1843200" cy="1440000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 </a:t>
            </a:r>
            <a:r>
              <a:rPr lang="en-US" altLang="zh-TW" sz="2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7665505-06AE-6343-9832-509EFFC732A8}"/>
              </a:ext>
            </a:extLst>
          </p:cNvPr>
          <p:cNvSpPr/>
          <p:nvPr/>
        </p:nvSpPr>
        <p:spPr>
          <a:xfrm>
            <a:off x="9022452" y="4298849"/>
            <a:ext cx="25330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5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操作複雜，內容選擇過多</a:t>
            </a:r>
            <a:endParaRPr lang="zh-CN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90300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  <p:bldP spid="66" grpId="0" animBg="1"/>
      <p:bldP spid="67" grpId="0" animBg="1"/>
      <p:bldP spid="68" grpId="0"/>
      <p:bldP spid="70" grpId="0" animBg="1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022" y="1022995"/>
            <a:ext cx="8649956" cy="4812009"/>
            <a:chOff x="1756786" y="947474"/>
            <a:chExt cx="8649956" cy="4812009"/>
          </a:xfrm>
        </p:grpSpPr>
        <p:sp>
          <p:nvSpPr>
            <p:cNvPr id="3" name="矩形 2"/>
            <p:cNvSpPr/>
            <p:nvPr/>
          </p:nvSpPr>
          <p:spPr>
            <a:xfrm>
              <a:off x="2046514" y="1215116"/>
              <a:ext cx="8360228" cy="4544367"/>
            </a:xfrm>
            <a:prstGeom prst="rect">
              <a:avLst/>
            </a:prstGeom>
            <a:pattFill prst="wdDnDiag">
              <a:fgClr>
                <a:srgbClr val="FE6835"/>
              </a:fgClr>
              <a:bgClr>
                <a:schemeClr val="bg1"/>
              </a:bgClr>
            </a:patt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756786" y="947474"/>
              <a:ext cx="8360228" cy="4544367"/>
            </a:xfrm>
            <a:prstGeom prst="rect">
              <a:avLst/>
            </a:prstGeom>
            <a:solidFill>
              <a:srgbClr val="F8F8F8"/>
            </a:solidFill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等腰三角形 8"/>
          <p:cNvSpPr/>
          <p:nvPr/>
        </p:nvSpPr>
        <p:spPr>
          <a:xfrm rot="4791972">
            <a:off x="2180604" y="444222"/>
            <a:ext cx="1328660" cy="1145397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9203627">
            <a:off x="5557170" y="2269392"/>
            <a:ext cx="482380" cy="41584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6096000" y="2413337"/>
            <a:ext cx="3640853" cy="2031325"/>
          </a:xfrm>
          <a:prstGeom prst="rect">
            <a:avLst/>
          </a:prstGeom>
          <a:noFill/>
          <a:ln w="50800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TW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產品特色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dist"/>
            <a:r>
              <a:rPr lang="en-US" altLang="zh-TW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</a:p>
          <a:p>
            <a:pPr algn="dist"/>
            <a:r>
              <a:rPr lang="zh-TW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09182" y="2474763"/>
            <a:ext cx="3082391" cy="1640830"/>
            <a:chOff x="2183601" y="2511641"/>
            <a:chExt cx="3082391" cy="1640830"/>
          </a:xfrm>
        </p:grpSpPr>
        <p:sp>
          <p:nvSpPr>
            <p:cNvPr id="13" name="椭圆 12"/>
            <p:cNvSpPr/>
            <p:nvPr/>
          </p:nvSpPr>
          <p:spPr>
            <a:xfrm>
              <a:off x="2433188" y="2585398"/>
              <a:ext cx="2832804" cy="1567073"/>
            </a:xfrm>
            <a:prstGeom prst="ellipse">
              <a:avLst/>
            </a:prstGeom>
            <a:solidFill>
              <a:srgbClr val="FE6835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7529" y="2947335"/>
              <a:ext cx="27174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Part three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183601" y="2511641"/>
              <a:ext cx="2832804" cy="1567073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" name="等腰三角形 15"/>
          <p:cNvSpPr/>
          <p:nvPr/>
        </p:nvSpPr>
        <p:spPr>
          <a:xfrm rot="11700000">
            <a:off x="8620785" y="5343220"/>
            <a:ext cx="1010625" cy="868969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232833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82493" y="1637274"/>
            <a:ext cx="2947751" cy="4310743"/>
          </a:xfrm>
          <a:prstGeom prst="rect">
            <a:avLst/>
          </a:prstGeom>
          <a:solidFill>
            <a:srgbClr val="72B8FF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椭圆 22"/>
          <p:cNvSpPr/>
          <p:nvPr/>
        </p:nvSpPr>
        <p:spPr>
          <a:xfrm rot="1189116">
            <a:off x="10912756" y="172833"/>
            <a:ext cx="910772" cy="910772"/>
          </a:xfrm>
          <a:prstGeom prst="ellipse">
            <a:avLst/>
          </a:prstGeom>
          <a:noFill/>
          <a:ln w="38100">
            <a:solidFill>
              <a:srgbClr val="F5C5DA"/>
            </a:solidFill>
          </a:ln>
          <a:effectLst>
            <a:outerShdw blurRad="1143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等腰三角形 23"/>
          <p:cNvSpPr/>
          <p:nvPr/>
        </p:nvSpPr>
        <p:spPr>
          <a:xfrm rot="12600000">
            <a:off x="1194074" y="1910883"/>
            <a:ext cx="1334220" cy="1095076"/>
          </a:xfrm>
          <a:prstGeom prst="triangle">
            <a:avLst/>
          </a:prstGeom>
          <a:solidFill>
            <a:srgbClr val="72B8FF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D491EA-05BC-604C-BCC5-0236E310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106" y="614672"/>
            <a:ext cx="2875226" cy="5623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椭圆 2">
            <a:extLst>
              <a:ext uri="{FF2B5EF4-FFF2-40B4-BE49-F238E27FC236}">
                <a16:creationId xmlns:a16="http://schemas.microsoft.com/office/drawing/2014/main" id="{98031FB4-5340-394D-8AFB-BECF857B455E}"/>
              </a:ext>
            </a:extLst>
          </p:cNvPr>
          <p:cNvSpPr/>
          <p:nvPr/>
        </p:nvSpPr>
        <p:spPr>
          <a:xfrm>
            <a:off x="7630054" y="887177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興趣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相符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B5AEE9-541A-8248-A434-05B32ABDCDEC}"/>
              </a:ext>
            </a:extLst>
          </p:cNvPr>
          <p:cNvSpPr/>
          <p:nvPr/>
        </p:nvSpPr>
        <p:spPr>
          <a:xfrm>
            <a:off x="6416862" y="1832982"/>
            <a:ext cx="3700939" cy="1752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建立以「理財」此話題為中心的播放器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914814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82493" y="1637274"/>
            <a:ext cx="2947751" cy="4310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等腰三角形 30"/>
          <p:cNvSpPr/>
          <p:nvPr/>
        </p:nvSpPr>
        <p:spPr>
          <a:xfrm rot="12600000">
            <a:off x="1194074" y="1910883"/>
            <a:ext cx="1334220" cy="109507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椭圆 22"/>
          <p:cNvSpPr/>
          <p:nvPr/>
        </p:nvSpPr>
        <p:spPr>
          <a:xfrm rot="1189116">
            <a:off x="10912756" y="172833"/>
            <a:ext cx="910772" cy="910772"/>
          </a:xfrm>
          <a:prstGeom prst="ellipse">
            <a:avLst/>
          </a:prstGeom>
          <a:noFill/>
          <a:ln w="38100">
            <a:solidFill>
              <a:srgbClr val="F5C5DA"/>
            </a:solidFill>
          </a:ln>
          <a:effectLst>
            <a:outerShdw blurRad="1143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0A90B3-2F0F-8C4A-9DE9-417B75A4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51" y="628219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330C83D-D969-FC46-884E-25780B6AE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978" y="628219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9C9176D-CFF4-964A-A2A8-AD53AB91A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994" y="617399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53EA753-CCB1-0E4B-B7BF-89F8C9FCE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484" y="628219"/>
            <a:ext cx="2874907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66BA6EB-FEE1-9443-8F25-C96D01434DF0}"/>
              </a:ext>
            </a:extLst>
          </p:cNvPr>
          <p:cNvSpPr/>
          <p:nvPr/>
        </p:nvSpPr>
        <p:spPr>
          <a:xfrm>
            <a:off x="7457491" y="3332016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新增書籤</a:t>
            </a:r>
            <a:endParaRPr lang="en-US" altLang="zh-TW" sz="2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1B292F92-CC50-7344-9183-1EAB95FC59E3}"/>
              </a:ext>
            </a:extLst>
          </p:cNvPr>
          <p:cNvGrpSpPr/>
          <p:nvPr/>
        </p:nvGrpSpPr>
        <p:grpSpPr>
          <a:xfrm>
            <a:off x="6614416" y="3361378"/>
            <a:ext cx="457597" cy="446366"/>
            <a:chOff x="6570582" y="1611179"/>
            <a:chExt cx="721628" cy="659748"/>
          </a:xfrm>
        </p:grpSpPr>
        <p:sp>
          <p:nvSpPr>
            <p:cNvPr id="45" name="椭圆 7">
              <a:extLst>
                <a:ext uri="{FF2B5EF4-FFF2-40B4-BE49-F238E27FC236}">
                  <a16:creationId xmlns:a16="http://schemas.microsoft.com/office/drawing/2014/main" id="{D61DE613-25BA-2F4E-96C9-3711039A332A}"/>
                </a:ext>
              </a:extLst>
            </p:cNvPr>
            <p:cNvSpPr/>
            <p:nvPr/>
          </p:nvSpPr>
          <p:spPr>
            <a:xfrm>
              <a:off x="6672105" y="1650822"/>
              <a:ext cx="620105" cy="620105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椭圆 8">
              <a:extLst>
                <a:ext uri="{FF2B5EF4-FFF2-40B4-BE49-F238E27FC236}">
                  <a16:creationId xmlns:a16="http://schemas.microsoft.com/office/drawing/2014/main" id="{5C8F1B16-C37D-AC4F-9690-5AEF49BFFECE}"/>
                </a:ext>
              </a:extLst>
            </p:cNvPr>
            <p:cNvSpPr/>
            <p:nvPr/>
          </p:nvSpPr>
          <p:spPr>
            <a:xfrm>
              <a:off x="6570582" y="1611179"/>
              <a:ext cx="643191" cy="620105"/>
            </a:xfrm>
            <a:prstGeom prst="ellipse">
              <a:avLst/>
            </a:prstGeom>
            <a:solidFill>
              <a:srgbClr val="F3EA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52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99E5AE50-A98F-AC43-A3D2-BDA6F16B9F03}"/>
              </a:ext>
            </a:extLst>
          </p:cNvPr>
          <p:cNvSpPr/>
          <p:nvPr/>
        </p:nvSpPr>
        <p:spPr>
          <a:xfrm>
            <a:off x="7472209" y="4187661"/>
            <a:ext cx="28905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檢視書籤時間</a:t>
            </a:r>
            <a:r>
              <a:rPr lang="en-US" altLang="zh-TW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筆記</a:t>
            </a:r>
            <a:endParaRPr lang="en-US" altLang="zh-TW" sz="2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DE3511D-2A76-214A-A423-383978A101C9}"/>
              </a:ext>
            </a:extLst>
          </p:cNvPr>
          <p:cNvGrpSpPr/>
          <p:nvPr/>
        </p:nvGrpSpPr>
        <p:grpSpPr>
          <a:xfrm>
            <a:off x="6629134" y="4217023"/>
            <a:ext cx="457597" cy="446366"/>
            <a:chOff x="6570582" y="1611179"/>
            <a:chExt cx="721628" cy="659748"/>
          </a:xfrm>
        </p:grpSpPr>
        <p:sp>
          <p:nvSpPr>
            <p:cNvPr id="54" name="椭圆 7">
              <a:extLst>
                <a:ext uri="{FF2B5EF4-FFF2-40B4-BE49-F238E27FC236}">
                  <a16:creationId xmlns:a16="http://schemas.microsoft.com/office/drawing/2014/main" id="{92F56A2A-F459-AA49-84DD-3AC826399C67}"/>
                </a:ext>
              </a:extLst>
            </p:cNvPr>
            <p:cNvSpPr/>
            <p:nvPr/>
          </p:nvSpPr>
          <p:spPr>
            <a:xfrm>
              <a:off x="6672105" y="1650822"/>
              <a:ext cx="620105" cy="620105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椭圆 8">
              <a:extLst>
                <a:ext uri="{FF2B5EF4-FFF2-40B4-BE49-F238E27FC236}">
                  <a16:creationId xmlns:a16="http://schemas.microsoft.com/office/drawing/2014/main" id="{A7312347-34BA-7045-9775-7949E30BDCFD}"/>
                </a:ext>
              </a:extLst>
            </p:cNvPr>
            <p:cNvSpPr/>
            <p:nvPr/>
          </p:nvSpPr>
          <p:spPr>
            <a:xfrm>
              <a:off x="6570582" y="1611179"/>
              <a:ext cx="643191" cy="620105"/>
            </a:xfrm>
            <a:prstGeom prst="ellipse">
              <a:avLst/>
            </a:prstGeom>
            <a:solidFill>
              <a:srgbClr val="F3EA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52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F4C56AD1-D63C-6D42-AA68-D3908AE85892}"/>
              </a:ext>
            </a:extLst>
          </p:cNvPr>
          <p:cNvSpPr/>
          <p:nvPr/>
        </p:nvSpPr>
        <p:spPr>
          <a:xfrm>
            <a:off x="7477025" y="5164382"/>
            <a:ext cx="21082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檢視所有書籤</a:t>
            </a:r>
            <a:endParaRPr lang="en-US" altLang="zh-TW" sz="2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F3793DD3-D999-5A45-93A6-75CCB4A526EB}"/>
              </a:ext>
            </a:extLst>
          </p:cNvPr>
          <p:cNvGrpSpPr/>
          <p:nvPr/>
        </p:nvGrpSpPr>
        <p:grpSpPr>
          <a:xfrm>
            <a:off x="6633950" y="5193744"/>
            <a:ext cx="457597" cy="446366"/>
            <a:chOff x="6570582" y="1611179"/>
            <a:chExt cx="721628" cy="659748"/>
          </a:xfrm>
        </p:grpSpPr>
        <p:sp>
          <p:nvSpPr>
            <p:cNvPr id="58" name="椭圆 7">
              <a:extLst>
                <a:ext uri="{FF2B5EF4-FFF2-40B4-BE49-F238E27FC236}">
                  <a16:creationId xmlns:a16="http://schemas.microsoft.com/office/drawing/2014/main" id="{448BB3D6-59BF-BA4B-9A15-006596CBA37B}"/>
                </a:ext>
              </a:extLst>
            </p:cNvPr>
            <p:cNvSpPr/>
            <p:nvPr/>
          </p:nvSpPr>
          <p:spPr>
            <a:xfrm>
              <a:off x="6672105" y="1650822"/>
              <a:ext cx="620105" cy="620105"/>
            </a:xfrm>
            <a:prstGeom prst="ellipse">
              <a:avLst/>
            </a:prstGeom>
            <a:solidFill>
              <a:srgbClr val="F8F8F8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椭圆 8">
              <a:extLst>
                <a:ext uri="{FF2B5EF4-FFF2-40B4-BE49-F238E27FC236}">
                  <a16:creationId xmlns:a16="http://schemas.microsoft.com/office/drawing/2014/main" id="{6AFD19AE-233C-0C46-A34D-67DF96EAD6A8}"/>
                </a:ext>
              </a:extLst>
            </p:cNvPr>
            <p:cNvSpPr/>
            <p:nvPr/>
          </p:nvSpPr>
          <p:spPr>
            <a:xfrm>
              <a:off x="6570582" y="1611179"/>
              <a:ext cx="643191" cy="620105"/>
            </a:xfrm>
            <a:prstGeom prst="ellipse">
              <a:avLst/>
            </a:prstGeom>
            <a:solidFill>
              <a:srgbClr val="F3EA37"/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52400" dist="38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ECC21E3-0A21-8241-A85F-85A7F0A13C8D}"/>
              </a:ext>
            </a:extLst>
          </p:cNvPr>
          <p:cNvSpPr/>
          <p:nvPr/>
        </p:nvSpPr>
        <p:spPr>
          <a:xfrm>
            <a:off x="5537358" y="1828736"/>
            <a:ext cx="537674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獨特的「書籤功能</a:t>
            </a:r>
            <a:r>
              <a:rPr lang="zh-TW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25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</a:t>
            </a:r>
            <a:r>
              <a:rPr lang="zh-TW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zh-TW" altLang="en-US" sz="2500" dirty="0"/>
          </a:p>
        </p:txBody>
      </p:sp>
      <p:sp>
        <p:nvSpPr>
          <p:cNvPr id="27" name="椭圆 2">
            <a:extLst>
              <a:ext uri="{FF2B5EF4-FFF2-40B4-BE49-F238E27FC236}">
                <a16:creationId xmlns:a16="http://schemas.microsoft.com/office/drawing/2014/main" id="{12F98E07-7AF3-AD42-AD11-8F7A68540579}"/>
              </a:ext>
            </a:extLst>
          </p:cNvPr>
          <p:cNvSpPr/>
          <p:nvPr/>
        </p:nvSpPr>
        <p:spPr>
          <a:xfrm>
            <a:off x="7632000" y="885600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endParaRPr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知識 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8580578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2" grpId="0"/>
      <p:bldP spid="56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98" y="454688"/>
            <a:ext cx="11144603" cy="5948623"/>
          </a:xfrm>
          <a:prstGeom prst="rect">
            <a:avLst/>
          </a:prstGeom>
          <a:solidFill>
            <a:srgbClr val="F8F8F8"/>
          </a:solidFill>
          <a:ln w="1016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82493" y="1637274"/>
            <a:ext cx="2947751" cy="4310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等腰三角形 30"/>
          <p:cNvSpPr/>
          <p:nvPr/>
        </p:nvSpPr>
        <p:spPr>
          <a:xfrm rot="12600000">
            <a:off x="1194074" y="1910883"/>
            <a:ext cx="1334220" cy="1095076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1047" y="614672"/>
            <a:ext cx="565301" cy="545011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椭圆 22"/>
          <p:cNvSpPr/>
          <p:nvPr/>
        </p:nvSpPr>
        <p:spPr>
          <a:xfrm rot="1189116">
            <a:off x="10912756" y="172833"/>
            <a:ext cx="910772" cy="910772"/>
          </a:xfrm>
          <a:prstGeom prst="ellipse">
            <a:avLst/>
          </a:prstGeom>
          <a:noFill/>
          <a:ln w="38100">
            <a:solidFill>
              <a:srgbClr val="F5C5DA"/>
            </a:solidFill>
          </a:ln>
          <a:effectLst>
            <a:outerShdw blurRad="1143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椭圆 2">
            <a:extLst>
              <a:ext uri="{FF2B5EF4-FFF2-40B4-BE49-F238E27FC236}">
                <a16:creationId xmlns:a16="http://schemas.microsoft.com/office/drawing/2014/main" id="{12F98E07-7AF3-AD42-AD11-8F7A68540579}"/>
              </a:ext>
            </a:extLst>
          </p:cNvPr>
          <p:cNvSpPr/>
          <p:nvPr/>
        </p:nvSpPr>
        <p:spPr>
          <a:xfrm>
            <a:off x="7632000" y="885600"/>
            <a:ext cx="1282198" cy="804004"/>
          </a:xfrm>
          <a:prstGeom prst="ellipse">
            <a:avLst/>
          </a:prstGeom>
          <a:solidFill>
            <a:srgbClr val="FE6835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en-US" altLang="zh-TW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806348" y="60547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功能介紹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0" name="螢幕錄製 2021-01-13 下午1.16.21" descr="螢幕錄製 2021-01-13 下午1.16.21">
            <a:hlinkClick r:id="" action="ppaction://media"/>
            <a:extLst>
              <a:ext uri="{FF2B5EF4-FFF2-40B4-BE49-F238E27FC236}">
                <a16:creationId xmlns:a16="http://schemas.microsoft.com/office/drawing/2014/main" id="{AE2B76F2-BD90-2042-8DCE-707F04DC8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5924" y="665389"/>
            <a:ext cx="2875382" cy="562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3210E687-FEB2-F14D-BAF9-B6AE37DEA56E}"/>
              </a:ext>
            </a:extLst>
          </p:cNvPr>
          <p:cNvSpPr/>
          <p:nvPr/>
        </p:nvSpPr>
        <p:spPr>
          <a:xfrm>
            <a:off x="6023926" y="1789007"/>
            <a:ext cx="49062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設計最</a:t>
            </a:r>
            <a:r>
              <a:rPr lang="zh-CN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</a:t>
            </a:r>
            <a:r>
              <a:rPr lang="zh-TW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介面和操作</a:t>
            </a:r>
            <a:endParaRPr lang="en-US" altLang="zh-TW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E4D5339-45D6-264E-A217-3049911BA572}"/>
              </a:ext>
            </a:extLst>
          </p:cNvPr>
          <p:cNvSpPr/>
          <p:nvPr/>
        </p:nvSpPr>
        <p:spPr>
          <a:xfrm>
            <a:off x="6898261" y="3383075"/>
            <a:ext cx="403187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快速切換和尋找喜歡的內容</a:t>
            </a:r>
            <a:endParaRPr lang="zh-CN" altLang="en-US" sz="2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椭圆 8">
            <a:extLst>
              <a:ext uri="{FF2B5EF4-FFF2-40B4-BE49-F238E27FC236}">
                <a16:creationId xmlns:a16="http://schemas.microsoft.com/office/drawing/2014/main" id="{5C8F1B16-C37D-AC4F-9690-5AEF49BFFECE}"/>
              </a:ext>
            </a:extLst>
          </p:cNvPr>
          <p:cNvSpPr/>
          <p:nvPr/>
        </p:nvSpPr>
        <p:spPr>
          <a:xfrm>
            <a:off x="6323638" y="3414337"/>
            <a:ext cx="407859" cy="419545"/>
          </a:xfrm>
          <a:prstGeom prst="ellipse">
            <a:avLst/>
          </a:prstGeom>
          <a:solidFill>
            <a:srgbClr val="F3EA37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52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829550"/>
      </p:ext>
    </p:extLst>
  </p:cSld>
  <p:clrMapOvr>
    <a:masterClrMapping/>
  </p:clrMapOvr>
  <p:transition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32" grpId="0"/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126;#37899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8820;#368813;#172501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8820;#368813;#17250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8820;#368813;#17250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126;#37899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79126;#37899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8820;#368813;#172501;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4909</TotalTime>
  <Words>459</Words>
  <Application>Microsoft Office PowerPoint</Application>
  <PresentationFormat>寬螢幕</PresentationFormat>
  <Paragraphs>135</Paragraphs>
  <Slides>19</Slides>
  <Notes>19</Notes>
  <HiddenSlides>3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3" baseType="lpstr">
      <vt:lpstr>等线</vt:lpstr>
      <vt:lpstr>等线 Light</vt:lpstr>
      <vt:lpstr>LANTINGHEI SC DEMIBOLD</vt:lpstr>
      <vt:lpstr>LANTINGHEI SC DEMIBOLD</vt:lpstr>
      <vt:lpstr>Microsoft JhengHei UI</vt:lpstr>
      <vt:lpstr>微软雅黑</vt:lpstr>
      <vt:lpstr>Yuanti SC</vt:lpstr>
      <vt:lpstr>方正粗黑宋简体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漢均 郭</cp:lastModifiedBy>
  <cp:revision>156</cp:revision>
  <dcterms:created xsi:type="dcterms:W3CDTF">2020-09-18T10:26:55Z</dcterms:created>
  <dcterms:modified xsi:type="dcterms:W3CDTF">2021-01-15T00:43:20Z</dcterms:modified>
</cp:coreProperties>
</file>